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6.jp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13" r:id="rId1"/>
  </p:sldMasterIdLst>
  <p:notesMasterIdLst>
    <p:notesMasterId r:id="rId25"/>
  </p:notesMasterIdLst>
  <p:sldIdLst>
    <p:sldId id="841" r:id="rId2"/>
    <p:sldId id="854" r:id="rId3"/>
    <p:sldId id="862" r:id="rId4"/>
    <p:sldId id="906" r:id="rId5"/>
    <p:sldId id="930" r:id="rId6"/>
    <p:sldId id="853" r:id="rId7"/>
    <p:sldId id="929" r:id="rId8"/>
    <p:sldId id="935" r:id="rId9"/>
    <p:sldId id="956" r:id="rId10"/>
    <p:sldId id="963" r:id="rId11"/>
    <p:sldId id="964" r:id="rId12"/>
    <p:sldId id="937" r:id="rId13"/>
    <p:sldId id="940" r:id="rId14"/>
    <p:sldId id="941" r:id="rId15"/>
    <p:sldId id="942" r:id="rId16"/>
    <p:sldId id="958" r:id="rId17"/>
    <p:sldId id="957" r:id="rId18"/>
    <p:sldId id="966" r:id="rId19"/>
    <p:sldId id="947" r:id="rId20"/>
    <p:sldId id="949" r:id="rId21"/>
    <p:sldId id="959" r:id="rId22"/>
    <p:sldId id="950" r:id="rId23"/>
    <p:sldId id="951" r:id="rId24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phie SI. IMBERT" initials="SSI" lastIdx="1" clrIdx="0">
    <p:extLst>
      <p:ext uri="{19B8F6BF-5375-455C-9EA6-DF929625EA0E}">
        <p15:presenceInfo xmlns:p15="http://schemas.microsoft.com/office/powerpoint/2012/main" userId="S-1-5-21-3514592206-635082803-4230285011-462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008C00"/>
    <a:srgbClr val="006400"/>
    <a:srgbClr val="2806BA"/>
    <a:srgbClr val="4F81BD"/>
    <a:srgbClr val="0000FF"/>
    <a:srgbClr val="FFCC00"/>
    <a:srgbClr val="009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93D81CF-94F2-401A-BA57-92F5A7B2D0C5}" styleName="Style moye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Style foncé 1 - Accentuation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Style léger 1 - Accentuation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9" autoAdjust="0"/>
    <p:restoredTop sz="98633" autoAdjust="0"/>
  </p:normalViewPr>
  <p:slideViewPr>
    <p:cSldViewPr>
      <p:cViewPr varScale="1">
        <p:scale>
          <a:sx n="55" d="100"/>
          <a:sy n="55" d="100"/>
        </p:scale>
        <p:origin x="1238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6400" cy="496888"/>
          </a:xfrm>
          <a:prstGeom prst="rect">
            <a:avLst/>
          </a:prstGeom>
        </p:spPr>
        <p:txBody>
          <a:bodyPr vert="horz" lIns="91126" tIns="45562" rIns="91126" bIns="45562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91" y="1"/>
            <a:ext cx="2946400" cy="496888"/>
          </a:xfrm>
          <a:prstGeom prst="rect">
            <a:avLst/>
          </a:prstGeom>
        </p:spPr>
        <p:txBody>
          <a:bodyPr vert="horz" lIns="91126" tIns="45562" rIns="91126" bIns="45562" rtlCol="0"/>
          <a:lstStyle>
            <a:lvl1pPr algn="r">
              <a:defRPr sz="1200"/>
            </a:lvl1pPr>
          </a:lstStyle>
          <a:p>
            <a:fld id="{E76BB6D2-F683-4B95-8255-80E85D81ADE0}" type="datetimeFigureOut">
              <a:rPr lang="fr-FR" smtClean="0"/>
              <a:t>11/05/2022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26" tIns="45562" rIns="91126" bIns="45562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3" y="4776791"/>
            <a:ext cx="5438774" cy="3908425"/>
          </a:xfrm>
          <a:prstGeom prst="rect">
            <a:avLst/>
          </a:prstGeom>
        </p:spPr>
        <p:txBody>
          <a:bodyPr vert="horz" lIns="91126" tIns="45562" rIns="91126" bIns="45562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2" y="9429750"/>
            <a:ext cx="2946400" cy="496888"/>
          </a:xfrm>
          <a:prstGeom prst="rect">
            <a:avLst/>
          </a:prstGeom>
        </p:spPr>
        <p:txBody>
          <a:bodyPr vert="horz" lIns="91126" tIns="45562" rIns="91126" bIns="45562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91" y="9429750"/>
            <a:ext cx="2946400" cy="496888"/>
          </a:xfrm>
          <a:prstGeom prst="rect">
            <a:avLst/>
          </a:prstGeom>
        </p:spPr>
        <p:txBody>
          <a:bodyPr vert="horz" lIns="91126" tIns="45562" rIns="91126" bIns="45562" rtlCol="0" anchor="b"/>
          <a:lstStyle>
            <a:lvl1pPr algn="r">
              <a:defRPr sz="1200"/>
            </a:lvl1pPr>
          </a:lstStyle>
          <a:p>
            <a:fld id="{E224213C-9364-4BD0-98D9-3A729B5E3DE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8059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24213C-9364-4BD0-98D9-3A729B5E3DE6}" type="slidenum">
              <a:rPr lang="fr-FR" smtClean="0"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3910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24213C-9364-4BD0-98D9-3A729B5E3DE6}" type="slidenum">
              <a:rPr lang="fr-FR" smtClean="0"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3863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24213C-9364-4BD0-98D9-3A729B5E3DE6}" type="slidenum">
              <a:rPr lang="fr-FR" smtClean="0"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8163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24213C-9364-4BD0-98D9-3A729B5E3DE6}" type="slidenum">
              <a:rPr lang="fr-FR" smtClean="0"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3435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24213C-9364-4BD0-98D9-3A729B5E3DE6}" type="slidenum">
              <a:rPr lang="fr-FR" smtClean="0"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7233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5760F-A472-4021-8146-9D26D499FFDF}" type="datetime1">
              <a:rPr lang="fr-FR" smtClean="0"/>
              <a:t>11/05/2022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46389-FA0F-4B58-8A6C-8D64B09F8DD6}" type="slidenum">
              <a:rPr lang="fr-FR" smtClean="0"/>
              <a:t>‹N°›</a:t>
            </a:fld>
            <a:endParaRPr lang="fr-FR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86078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FA3A0-DCCD-4EF3-A385-9A2611E336AA}" type="datetime1">
              <a:rPr lang="fr-FR" smtClean="0"/>
              <a:t>11/05/2022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46389-FA0F-4B58-8A6C-8D64B09F8DD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5711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398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F7359-B754-4997-953F-EB356089FD05}" type="datetime1">
              <a:rPr lang="fr-FR" smtClean="0"/>
              <a:t>11/05/2022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46389-FA0F-4B58-8A6C-8D64B09F8DD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2330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27EDE-DA04-47BF-8BC8-6C82F785FB58}" type="datetime1">
              <a:rPr lang="fr-FR" smtClean="0"/>
              <a:t>11/05/2022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46389-FA0F-4B58-8A6C-8D64B09F8DD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44717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D39AE-7183-42F5-9591-02ACD045DC90}" type="datetime1">
              <a:rPr lang="fr-FR" smtClean="0"/>
              <a:t>11/05/2022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46389-FA0F-4B58-8A6C-8D64B09F8DD6}" type="slidenum">
              <a:rPr lang="fr-FR" smtClean="0"/>
              <a:t>‹N°›</a:t>
            </a:fld>
            <a:endParaRPr lang="fr-FR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84878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0556F-18ED-4DF5-9FB4-C612212733F3}" type="datetime1">
              <a:rPr lang="fr-FR" smtClean="0"/>
              <a:t>11/05/2022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46389-FA0F-4B58-8A6C-8D64B09F8DD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2340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1B37B-386B-45B9-9652-634BB26A58AE}" type="datetime1">
              <a:rPr lang="fr-FR" smtClean="0"/>
              <a:t>11/05/2022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46389-FA0F-4B58-8A6C-8D64B09F8DD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8862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7262-EF1D-46D2-9315-C79344340CE6}" type="datetime1">
              <a:rPr lang="fr-FR" smtClean="0"/>
              <a:t>11/05/2022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46389-FA0F-4B58-8A6C-8D64B09F8DD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5000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156BC-EFBE-4753-91F7-D1842663E11A}" type="datetime1">
              <a:rPr lang="fr-FR" smtClean="0"/>
              <a:t>11/05/2022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46389-FA0F-4B58-8A6C-8D64B09F8DD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7825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94387360-8F81-4F35-ADBB-FD61B250F0BF}" type="datetime1">
              <a:rPr lang="fr-FR" smtClean="0"/>
              <a:t>11/05/2022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5246389-FA0F-4B58-8A6C-8D64B09F8DD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8119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079BB-5BCD-4B1D-AEBD-DF29768569A5}" type="datetime1">
              <a:rPr lang="fr-FR" smtClean="0"/>
              <a:t>11/05/2022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46389-FA0F-4B58-8A6C-8D64B09F8DD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6818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8024487-CAE8-47F5-973E-B89F9B2BFD03}" type="datetime1">
              <a:rPr lang="fr-FR" smtClean="0"/>
              <a:t>11/05/2022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5246389-FA0F-4B58-8A6C-8D64B09F8DD6}" type="slidenum">
              <a:rPr lang="fr-FR" smtClean="0"/>
              <a:t>‹N°›</a:t>
            </a:fld>
            <a:endParaRPr lang="fr-FR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2401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4" r:id="rId1"/>
    <p:sldLayoutId id="2147484315" r:id="rId2"/>
    <p:sldLayoutId id="2147484316" r:id="rId3"/>
    <p:sldLayoutId id="2147484317" r:id="rId4"/>
    <p:sldLayoutId id="2147484318" r:id="rId5"/>
    <p:sldLayoutId id="2147484319" r:id="rId6"/>
    <p:sldLayoutId id="2147484320" r:id="rId7"/>
    <p:sldLayoutId id="2147484321" r:id="rId8"/>
    <p:sldLayoutId id="2147484322" r:id="rId9"/>
    <p:sldLayoutId id="2147484323" r:id="rId10"/>
    <p:sldLayoutId id="2147484324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155861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b="1" dirty="0" smtClean="0"/>
              <a:t>QUARTIER FAUBOURG – Aix-en-Provence</a:t>
            </a:r>
          </a:p>
          <a:p>
            <a:pPr marL="0" indent="0" algn="ctr">
              <a:buNone/>
            </a:pPr>
            <a:r>
              <a:rPr lang="fr-FR" sz="2400" b="1" dirty="0" smtClean="0">
                <a:solidFill>
                  <a:srgbClr val="00B050"/>
                </a:solidFill>
              </a:rPr>
              <a:t>ATELIER DE CONCERTATION</a:t>
            </a:r>
          </a:p>
          <a:p>
            <a:pPr marL="0" indent="0" algn="ctr">
              <a:buNone/>
            </a:pPr>
            <a:r>
              <a:rPr lang="fr-FR" sz="2400" b="1" dirty="0" smtClean="0">
                <a:solidFill>
                  <a:srgbClr val="00B050"/>
                </a:solidFill>
              </a:rPr>
              <a:t>Mobilités douces</a:t>
            </a:r>
          </a:p>
          <a:p>
            <a:pPr algn="ctr"/>
            <a:endParaRPr lang="fr-FR" b="1" dirty="0"/>
          </a:p>
          <a:p>
            <a:pPr marL="0" indent="0" algn="ctr">
              <a:buNone/>
            </a:pPr>
            <a:r>
              <a:rPr lang="fr-FR" b="1" smtClean="0"/>
              <a:t>Lundi 9 mai </a:t>
            </a:r>
            <a:r>
              <a:rPr lang="fr-FR" b="1" dirty="0" smtClean="0"/>
              <a:t>2022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46389-FA0F-4B58-8A6C-8D64B09F8DD6}" type="slidenum">
              <a:rPr lang="fr-FR" smtClean="0"/>
              <a:t>1</a:t>
            </a:fld>
            <a:endParaRPr lang="fr-FR" dirty="0"/>
          </a:p>
        </p:txBody>
      </p:sp>
      <p:pic>
        <p:nvPicPr>
          <p:cNvPr id="5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140" y="811914"/>
            <a:ext cx="1533525" cy="835025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64783"/>
            <a:ext cx="1750919" cy="98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48" y="188640"/>
            <a:ext cx="8330623" cy="5889527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46389-FA0F-4B58-8A6C-8D64B09F8DD6}" type="slidenum">
              <a:rPr lang="fr-FR" smtClean="0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8118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72" y="188640"/>
            <a:ext cx="8452975" cy="5976026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46389-FA0F-4B58-8A6C-8D64B09F8DD6}" type="slidenum">
              <a:rPr lang="fr-FR" smtClean="0"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6900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46389-FA0F-4B58-8A6C-8D64B09F8DD6}" type="slidenum">
              <a:rPr lang="fr-FR" smtClean="0"/>
              <a:t>12</a:t>
            </a:fld>
            <a:endParaRPr lang="fr-FR" dirty="0"/>
          </a:p>
        </p:txBody>
      </p:sp>
      <p:sp>
        <p:nvSpPr>
          <p:cNvPr id="3" name="Espace réservé du texte 4"/>
          <p:cNvSpPr txBox="1">
            <a:spLocks/>
          </p:cNvSpPr>
          <p:nvPr/>
        </p:nvSpPr>
        <p:spPr>
          <a:xfrm>
            <a:off x="865563" y="293053"/>
            <a:ext cx="7543800" cy="334084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4576" rIns="0" bIns="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/>
              <a:t>Un cœur d’ilot valorisé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00165"/>
            <a:ext cx="8604448" cy="530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359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r="16255"/>
          <a:stretch/>
        </p:blipFill>
        <p:spPr>
          <a:xfrm>
            <a:off x="-1" y="388591"/>
            <a:ext cx="9144001" cy="6474058"/>
          </a:xfrm>
          <a:prstGeom prst="rect">
            <a:avLst/>
          </a:prstGeom>
        </p:spPr>
      </p:pic>
      <p:sp>
        <p:nvSpPr>
          <p:cNvPr id="8" name="Forme libre 7"/>
          <p:cNvSpPr/>
          <p:nvPr/>
        </p:nvSpPr>
        <p:spPr>
          <a:xfrm>
            <a:off x="4076344" y="1050791"/>
            <a:ext cx="4337545" cy="4570049"/>
          </a:xfrm>
          <a:custGeom>
            <a:avLst/>
            <a:gdLst>
              <a:gd name="connsiteX0" fmla="*/ 4480276 w 4578538"/>
              <a:gd name="connsiteY0" fmla="*/ 2692665 h 4665182"/>
              <a:gd name="connsiteX1" fmla="*/ 2736934 w 4578538"/>
              <a:gd name="connsiteY1" fmla="*/ 248568 h 4665182"/>
              <a:gd name="connsiteX2" fmla="*/ 891043 w 4578538"/>
              <a:gd name="connsiteY2" fmla="*/ 111835 h 4665182"/>
              <a:gd name="connsiteX3" fmla="*/ 45009 w 4578538"/>
              <a:gd name="connsiteY3" fmla="*/ 513488 h 4665182"/>
              <a:gd name="connsiteX4" fmla="*/ 164650 w 4578538"/>
              <a:gd name="connsiteY4" fmla="*/ 923686 h 4665182"/>
              <a:gd name="connsiteX5" fmla="*/ 224471 w 4578538"/>
              <a:gd name="connsiteY5" fmla="*/ 1239880 h 4665182"/>
              <a:gd name="connsiteX6" fmla="*/ 2280 w 4578538"/>
              <a:gd name="connsiteY6" fmla="*/ 2649936 h 4665182"/>
              <a:gd name="connsiteX7" fmla="*/ 386841 w 4578538"/>
              <a:gd name="connsiteY7" fmla="*/ 3043043 h 4665182"/>
              <a:gd name="connsiteX8" fmla="*/ 720127 w 4578538"/>
              <a:gd name="connsiteY8" fmla="*/ 3350692 h 4665182"/>
              <a:gd name="connsiteX9" fmla="*/ 1010684 w 4578538"/>
              <a:gd name="connsiteY9" fmla="*/ 4512920 h 4665182"/>
              <a:gd name="connsiteX10" fmla="*/ 2660022 w 4578538"/>
              <a:gd name="connsiteY10" fmla="*/ 4589832 h 4665182"/>
              <a:gd name="connsiteX11" fmla="*/ 3950437 w 4578538"/>
              <a:gd name="connsiteY11" fmla="*/ 3940351 h 4665182"/>
              <a:gd name="connsiteX12" fmla="*/ 4317906 w 4578538"/>
              <a:gd name="connsiteY12" fmla="*/ 3077226 h 4665182"/>
              <a:gd name="connsiteX13" fmla="*/ 4480276 w 4578538"/>
              <a:gd name="connsiteY13" fmla="*/ 2692665 h 4665182"/>
              <a:gd name="connsiteX0" fmla="*/ 4480276 w 4480276"/>
              <a:gd name="connsiteY0" fmla="*/ 2692665 h 4665182"/>
              <a:gd name="connsiteX1" fmla="*/ 2736934 w 4480276"/>
              <a:gd name="connsiteY1" fmla="*/ 248568 h 4665182"/>
              <a:gd name="connsiteX2" fmla="*/ 891043 w 4480276"/>
              <a:gd name="connsiteY2" fmla="*/ 111835 h 4665182"/>
              <a:gd name="connsiteX3" fmla="*/ 45009 w 4480276"/>
              <a:gd name="connsiteY3" fmla="*/ 513488 h 4665182"/>
              <a:gd name="connsiteX4" fmla="*/ 164650 w 4480276"/>
              <a:gd name="connsiteY4" fmla="*/ 923686 h 4665182"/>
              <a:gd name="connsiteX5" fmla="*/ 224471 w 4480276"/>
              <a:gd name="connsiteY5" fmla="*/ 1239880 h 4665182"/>
              <a:gd name="connsiteX6" fmla="*/ 2280 w 4480276"/>
              <a:gd name="connsiteY6" fmla="*/ 2649936 h 4665182"/>
              <a:gd name="connsiteX7" fmla="*/ 386841 w 4480276"/>
              <a:gd name="connsiteY7" fmla="*/ 3043043 h 4665182"/>
              <a:gd name="connsiteX8" fmla="*/ 720127 w 4480276"/>
              <a:gd name="connsiteY8" fmla="*/ 3350692 h 4665182"/>
              <a:gd name="connsiteX9" fmla="*/ 1010684 w 4480276"/>
              <a:gd name="connsiteY9" fmla="*/ 4512920 h 4665182"/>
              <a:gd name="connsiteX10" fmla="*/ 2660022 w 4480276"/>
              <a:gd name="connsiteY10" fmla="*/ 4589832 h 4665182"/>
              <a:gd name="connsiteX11" fmla="*/ 3950437 w 4480276"/>
              <a:gd name="connsiteY11" fmla="*/ 3940351 h 4665182"/>
              <a:gd name="connsiteX12" fmla="*/ 4317906 w 4480276"/>
              <a:gd name="connsiteY12" fmla="*/ 3077226 h 4665182"/>
              <a:gd name="connsiteX13" fmla="*/ 4480276 w 4480276"/>
              <a:gd name="connsiteY13" fmla="*/ 2692665 h 4665182"/>
              <a:gd name="connsiteX0" fmla="*/ 4360635 w 4360635"/>
              <a:gd name="connsiteY0" fmla="*/ 2473650 h 4651267"/>
              <a:gd name="connsiteX1" fmla="*/ 2736934 w 4360635"/>
              <a:gd name="connsiteY1" fmla="*/ 234653 h 4651267"/>
              <a:gd name="connsiteX2" fmla="*/ 891043 w 4360635"/>
              <a:gd name="connsiteY2" fmla="*/ 97920 h 4651267"/>
              <a:gd name="connsiteX3" fmla="*/ 45009 w 4360635"/>
              <a:gd name="connsiteY3" fmla="*/ 499573 h 4651267"/>
              <a:gd name="connsiteX4" fmla="*/ 164650 w 4360635"/>
              <a:gd name="connsiteY4" fmla="*/ 909771 h 4651267"/>
              <a:gd name="connsiteX5" fmla="*/ 224471 w 4360635"/>
              <a:gd name="connsiteY5" fmla="*/ 1225965 h 4651267"/>
              <a:gd name="connsiteX6" fmla="*/ 2280 w 4360635"/>
              <a:gd name="connsiteY6" fmla="*/ 2636021 h 4651267"/>
              <a:gd name="connsiteX7" fmla="*/ 386841 w 4360635"/>
              <a:gd name="connsiteY7" fmla="*/ 3029128 h 4651267"/>
              <a:gd name="connsiteX8" fmla="*/ 720127 w 4360635"/>
              <a:gd name="connsiteY8" fmla="*/ 3336777 h 4651267"/>
              <a:gd name="connsiteX9" fmla="*/ 1010684 w 4360635"/>
              <a:gd name="connsiteY9" fmla="*/ 4499005 h 4651267"/>
              <a:gd name="connsiteX10" fmla="*/ 2660022 w 4360635"/>
              <a:gd name="connsiteY10" fmla="*/ 4575917 h 4651267"/>
              <a:gd name="connsiteX11" fmla="*/ 3950437 w 4360635"/>
              <a:gd name="connsiteY11" fmla="*/ 3926436 h 4651267"/>
              <a:gd name="connsiteX12" fmla="*/ 4317906 w 4360635"/>
              <a:gd name="connsiteY12" fmla="*/ 3063311 h 4651267"/>
              <a:gd name="connsiteX13" fmla="*/ 4360635 w 4360635"/>
              <a:gd name="connsiteY13" fmla="*/ 2473650 h 4651267"/>
              <a:gd name="connsiteX0" fmla="*/ 4360635 w 4392744"/>
              <a:gd name="connsiteY0" fmla="*/ 2473650 h 4651267"/>
              <a:gd name="connsiteX1" fmla="*/ 2736934 w 4392744"/>
              <a:gd name="connsiteY1" fmla="*/ 234653 h 4651267"/>
              <a:gd name="connsiteX2" fmla="*/ 891043 w 4392744"/>
              <a:gd name="connsiteY2" fmla="*/ 97920 h 4651267"/>
              <a:gd name="connsiteX3" fmla="*/ 45009 w 4392744"/>
              <a:gd name="connsiteY3" fmla="*/ 499573 h 4651267"/>
              <a:gd name="connsiteX4" fmla="*/ 164650 w 4392744"/>
              <a:gd name="connsiteY4" fmla="*/ 909771 h 4651267"/>
              <a:gd name="connsiteX5" fmla="*/ 224471 w 4392744"/>
              <a:gd name="connsiteY5" fmla="*/ 1225965 h 4651267"/>
              <a:gd name="connsiteX6" fmla="*/ 2280 w 4392744"/>
              <a:gd name="connsiteY6" fmla="*/ 2636021 h 4651267"/>
              <a:gd name="connsiteX7" fmla="*/ 386841 w 4392744"/>
              <a:gd name="connsiteY7" fmla="*/ 3029128 h 4651267"/>
              <a:gd name="connsiteX8" fmla="*/ 720127 w 4392744"/>
              <a:gd name="connsiteY8" fmla="*/ 3336777 h 4651267"/>
              <a:gd name="connsiteX9" fmla="*/ 1010684 w 4392744"/>
              <a:gd name="connsiteY9" fmla="*/ 4499005 h 4651267"/>
              <a:gd name="connsiteX10" fmla="*/ 2660022 w 4392744"/>
              <a:gd name="connsiteY10" fmla="*/ 4575917 h 4651267"/>
              <a:gd name="connsiteX11" fmla="*/ 3950437 w 4392744"/>
              <a:gd name="connsiteY11" fmla="*/ 3926436 h 4651267"/>
              <a:gd name="connsiteX12" fmla="*/ 4317906 w 4392744"/>
              <a:gd name="connsiteY12" fmla="*/ 3063311 h 4651267"/>
              <a:gd name="connsiteX13" fmla="*/ 4360635 w 4392744"/>
              <a:gd name="connsiteY13" fmla="*/ 2473650 h 4651267"/>
              <a:gd name="connsiteX0" fmla="*/ 4360635 w 4392744"/>
              <a:gd name="connsiteY0" fmla="*/ 2473650 h 4592684"/>
              <a:gd name="connsiteX1" fmla="*/ 2736934 w 4392744"/>
              <a:gd name="connsiteY1" fmla="*/ 234653 h 4592684"/>
              <a:gd name="connsiteX2" fmla="*/ 891043 w 4392744"/>
              <a:gd name="connsiteY2" fmla="*/ 97920 h 4592684"/>
              <a:gd name="connsiteX3" fmla="*/ 45009 w 4392744"/>
              <a:gd name="connsiteY3" fmla="*/ 499573 h 4592684"/>
              <a:gd name="connsiteX4" fmla="*/ 164650 w 4392744"/>
              <a:gd name="connsiteY4" fmla="*/ 909771 h 4592684"/>
              <a:gd name="connsiteX5" fmla="*/ 224471 w 4392744"/>
              <a:gd name="connsiteY5" fmla="*/ 1225965 h 4592684"/>
              <a:gd name="connsiteX6" fmla="*/ 2280 w 4392744"/>
              <a:gd name="connsiteY6" fmla="*/ 2636021 h 4592684"/>
              <a:gd name="connsiteX7" fmla="*/ 386841 w 4392744"/>
              <a:gd name="connsiteY7" fmla="*/ 3029128 h 4592684"/>
              <a:gd name="connsiteX8" fmla="*/ 720127 w 4392744"/>
              <a:gd name="connsiteY8" fmla="*/ 3336777 h 4592684"/>
              <a:gd name="connsiteX9" fmla="*/ 1010684 w 4392744"/>
              <a:gd name="connsiteY9" fmla="*/ 4499005 h 4592684"/>
              <a:gd name="connsiteX10" fmla="*/ 2668568 w 4392744"/>
              <a:gd name="connsiteY10" fmla="*/ 4456276 h 4592684"/>
              <a:gd name="connsiteX11" fmla="*/ 3950437 w 4392744"/>
              <a:gd name="connsiteY11" fmla="*/ 3926436 h 4592684"/>
              <a:gd name="connsiteX12" fmla="*/ 4317906 w 4392744"/>
              <a:gd name="connsiteY12" fmla="*/ 3063311 h 4592684"/>
              <a:gd name="connsiteX13" fmla="*/ 4360635 w 4392744"/>
              <a:gd name="connsiteY13" fmla="*/ 2473650 h 4592684"/>
              <a:gd name="connsiteX0" fmla="*/ 4360635 w 4392744"/>
              <a:gd name="connsiteY0" fmla="*/ 2473650 h 4551232"/>
              <a:gd name="connsiteX1" fmla="*/ 2736934 w 4392744"/>
              <a:gd name="connsiteY1" fmla="*/ 234653 h 4551232"/>
              <a:gd name="connsiteX2" fmla="*/ 891043 w 4392744"/>
              <a:gd name="connsiteY2" fmla="*/ 97920 h 4551232"/>
              <a:gd name="connsiteX3" fmla="*/ 45009 w 4392744"/>
              <a:gd name="connsiteY3" fmla="*/ 499573 h 4551232"/>
              <a:gd name="connsiteX4" fmla="*/ 164650 w 4392744"/>
              <a:gd name="connsiteY4" fmla="*/ 909771 h 4551232"/>
              <a:gd name="connsiteX5" fmla="*/ 224471 w 4392744"/>
              <a:gd name="connsiteY5" fmla="*/ 1225965 h 4551232"/>
              <a:gd name="connsiteX6" fmla="*/ 2280 w 4392744"/>
              <a:gd name="connsiteY6" fmla="*/ 2636021 h 4551232"/>
              <a:gd name="connsiteX7" fmla="*/ 386841 w 4392744"/>
              <a:gd name="connsiteY7" fmla="*/ 3029128 h 4551232"/>
              <a:gd name="connsiteX8" fmla="*/ 720127 w 4392744"/>
              <a:gd name="connsiteY8" fmla="*/ 3336777 h 4551232"/>
              <a:gd name="connsiteX9" fmla="*/ 1036321 w 4392744"/>
              <a:gd name="connsiteY9" fmla="*/ 4439184 h 4551232"/>
              <a:gd name="connsiteX10" fmla="*/ 2668568 w 4392744"/>
              <a:gd name="connsiteY10" fmla="*/ 4456276 h 4551232"/>
              <a:gd name="connsiteX11" fmla="*/ 3950437 w 4392744"/>
              <a:gd name="connsiteY11" fmla="*/ 3926436 h 4551232"/>
              <a:gd name="connsiteX12" fmla="*/ 4317906 w 4392744"/>
              <a:gd name="connsiteY12" fmla="*/ 3063311 h 4551232"/>
              <a:gd name="connsiteX13" fmla="*/ 4360635 w 4392744"/>
              <a:gd name="connsiteY13" fmla="*/ 2473650 h 4551232"/>
              <a:gd name="connsiteX0" fmla="*/ 4360635 w 4392744"/>
              <a:gd name="connsiteY0" fmla="*/ 2473650 h 4548884"/>
              <a:gd name="connsiteX1" fmla="*/ 2736934 w 4392744"/>
              <a:gd name="connsiteY1" fmla="*/ 234653 h 4548884"/>
              <a:gd name="connsiteX2" fmla="*/ 891043 w 4392744"/>
              <a:gd name="connsiteY2" fmla="*/ 97920 h 4548884"/>
              <a:gd name="connsiteX3" fmla="*/ 45009 w 4392744"/>
              <a:gd name="connsiteY3" fmla="*/ 499573 h 4548884"/>
              <a:gd name="connsiteX4" fmla="*/ 164650 w 4392744"/>
              <a:gd name="connsiteY4" fmla="*/ 909771 h 4548884"/>
              <a:gd name="connsiteX5" fmla="*/ 224471 w 4392744"/>
              <a:gd name="connsiteY5" fmla="*/ 1225965 h 4548884"/>
              <a:gd name="connsiteX6" fmla="*/ 2280 w 4392744"/>
              <a:gd name="connsiteY6" fmla="*/ 2636021 h 4548884"/>
              <a:gd name="connsiteX7" fmla="*/ 386841 w 4392744"/>
              <a:gd name="connsiteY7" fmla="*/ 3029128 h 4548884"/>
              <a:gd name="connsiteX8" fmla="*/ 848314 w 4392744"/>
              <a:gd name="connsiteY8" fmla="*/ 3370960 h 4548884"/>
              <a:gd name="connsiteX9" fmla="*/ 1036321 w 4392744"/>
              <a:gd name="connsiteY9" fmla="*/ 4439184 h 4548884"/>
              <a:gd name="connsiteX10" fmla="*/ 2668568 w 4392744"/>
              <a:gd name="connsiteY10" fmla="*/ 4456276 h 4548884"/>
              <a:gd name="connsiteX11" fmla="*/ 3950437 w 4392744"/>
              <a:gd name="connsiteY11" fmla="*/ 3926436 h 4548884"/>
              <a:gd name="connsiteX12" fmla="*/ 4317906 w 4392744"/>
              <a:gd name="connsiteY12" fmla="*/ 3063311 h 4548884"/>
              <a:gd name="connsiteX13" fmla="*/ 4360635 w 4392744"/>
              <a:gd name="connsiteY13" fmla="*/ 2473650 h 4548884"/>
              <a:gd name="connsiteX0" fmla="*/ 4360635 w 4392744"/>
              <a:gd name="connsiteY0" fmla="*/ 2473650 h 4550057"/>
              <a:gd name="connsiteX1" fmla="*/ 2736934 w 4392744"/>
              <a:gd name="connsiteY1" fmla="*/ 234653 h 4550057"/>
              <a:gd name="connsiteX2" fmla="*/ 891043 w 4392744"/>
              <a:gd name="connsiteY2" fmla="*/ 97920 h 4550057"/>
              <a:gd name="connsiteX3" fmla="*/ 45009 w 4392744"/>
              <a:gd name="connsiteY3" fmla="*/ 499573 h 4550057"/>
              <a:gd name="connsiteX4" fmla="*/ 164650 w 4392744"/>
              <a:gd name="connsiteY4" fmla="*/ 909771 h 4550057"/>
              <a:gd name="connsiteX5" fmla="*/ 224471 w 4392744"/>
              <a:gd name="connsiteY5" fmla="*/ 1225965 h 4550057"/>
              <a:gd name="connsiteX6" fmla="*/ 2280 w 4392744"/>
              <a:gd name="connsiteY6" fmla="*/ 2636021 h 4550057"/>
              <a:gd name="connsiteX7" fmla="*/ 386841 w 4392744"/>
              <a:gd name="connsiteY7" fmla="*/ 3029128 h 4550057"/>
              <a:gd name="connsiteX8" fmla="*/ 771402 w 4392744"/>
              <a:gd name="connsiteY8" fmla="*/ 3353868 h 4550057"/>
              <a:gd name="connsiteX9" fmla="*/ 1036321 w 4392744"/>
              <a:gd name="connsiteY9" fmla="*/ 4439184 h 4550057"/>
              <a:gd name="connsiteX10" fmla="*/ 2668568 w 4392744"/>
              <a:gd name="connsiteY10" fmla="*/ 4456276 h 4550057"/>
              <a:gd name="connsiteX11" fmla="*/ 3950437 w 4392744"/>
              <a:gd name="connsiteY11" fmla="*/ 3926436 h 4550057"/>
              <a:gd name="connsiteX12" fmla="*/ 4317906 w 4392744"/>
              <a:gd name="connsiteY12" fmla="*/ 3063311 h 4550057"/>
              <a:gd name="connsiteX13" fmla="*/ 4360635 w 4392744"/>
              <a:gd name="connsiteY13" fmla="*/ 2473650 h 4550057"/>
              <a:gd name="connsiteX0" fmla="*/ 4359454 w 4391563"/>
              <a:gd name="connsiteY0" fmla="*/ 2473650 h 4550057"/>
              <a:gd name="connsiteX1" fmla="*/ 2735753 w 4391563"/>
              <a:gd name="connsiteY1" fmla="*/ 234653 h 4550057"/>
              <a:gd name="connsiteX2" fmla="*/ 889862 w 4391563"/>
              <a:gd name="connsiteY2" fmla="*/ 97920 h 4550057"/>
              <a:gd name="connsiteX3" fmla="*/ 43828 w 4391563"/>
              <a:gd name="connsiteY3" fmla="*/ 499573 h 4550057"/>
              <a:gd name="connsiteX4" fmla="*/ 163469 w 4391563"/>
              <a:gd name="connsiteY4" fmla="*/ 909771 h 4550057"/>
              <a:gd name="connsiteX5" fmla="*/ 266019 w 4391563"/>
              <a:gd name="connsiteY5" fmla="*/ 1217420 h 4550057"/>
              <a:gd name="connsiteX6" fmla="*/ 1099 w 4391563"/>
              <a:gd name="connsiteY6" fmla="*/ 2636021 h 4550057"/>
              <a:gd name="connsiteX7" fmla="*/ 385660 w 4391563"/>
              <a:gd name="connsiteY7" fmla="*/ 3029128 h 4550057"/>
              <a:gd name="connsiteX8" fmla="*/ 770221 w 4391563"/>
              <a:gd name="connsiteY8" fmla="*/ 3353868 h 4550057"/>
              <a:gd name="connsiteX9" fmla="*/ 1035140 w 4391563"/>
              <a:gd name="connsiteY9" fmla="*/ 4439184 h 4550057"/>
              <a:gd name="connsiteX10" fmla="*/ 2667387 w 4391563"/>
              <a:gd name="connsiteY10" fmla="*/ 4456276 h 4550057"/>
              <a:gd name="connsiteX11" fmla="*/ 3949256 w 4391563"/>
              <a:gd name="connsiteY11" fmla="*/ 3926436 h 4550057"/>
              <a:gd name="connsiteX12" fmla="*/ 4316725 w 4391563"/>
              <a:gd name="connsiteY12" fmla="*/ 3063311 h 4550057"/>
              <a:gd name="connsiteX13" fmla="*/ 4359454 w 4391563"/>
              <a:gd name="connsiteY13" fmla="*/ 2473650 h 4550057"/>
              <a:gd name="connsiteX0" fmla="*/ 4358355 w 4390464"/>
              <a:gd name="connsiteY0" fmla="*/ 2473650 h 4550057"/>
              <a:gd name="connsiteX1" fmla="*/ 2734654 w 4390464"/>
              <a:gd name="connsiteY1" fmla="*/ 234653 h 4550057"/>
              <a:gd name="connsiteX2" fmla="*/ 888763 w 4390464"/>
              <a:gd name="connsiteY2" fmla="*/ 97920 h 4550057"/>
              <a:gd name="connsiteX3" fmla="*/ 42729 w 4390464"/>
              <a:gd name="connsiteY3" fmla="*/ 499573 h 4550057"/>
              <a:gd name="connsiteX4" fmla="*/ 162370 w 4390464"/>
              <a:gd name="connsiteY4" fmla="*/ 909771 h 4550057"/>
              <a:gd name="connsiteX5" fmla="*/ 264920 w 4390464"/>
              <a:gd name="connsiteY5" fmla="*/ 1217420 h 4550057"/>
              <a:gd name="connsiteX6" fmla="*/ 0 w 4390464"/>
              <a:gd name="connsiteY6" fmla="*/ 2636021 h 4550057"/>
              <a:gd name="connsiteX7" fmla="*/ 384561 w 4390464"/>
              <a:gd name="connsiteY7" fmla="*/ 3029128 h 4550057"/>
              <a:gd name="connsiteX8" fmla="*/ 769122 w 4390464"/>
              <a:gd name="connsiteY8" fmla="*/ 3353868 h 4550057"/>
              <a:gd name="connsiteX9" fmla="*/ 1034041 w 4390464"/>
              <a:gd name="connsiteY9" fmla="*/ 4439184 h 4550057"/>
              <a:gd name="connsiteX10" fmla="*/ 2666288 w 4390464"/>
              <a:gd name="connsiteY10" fmla="*/ 4456276 h 4550057"/>
              <a:gd name="connsiteX11" fmla="*/ 3948157 w 4390464"/>
              <a:gd name="connsiteY11" fmla="*/ 3926436 h 4550057"/>
              <a:gd name="connsiteX12" fmla="*/ 4315626 w 4390464"/>
              <a:gd name="connsiteY12" fmla="*/ 3063311 h 4550057"/>
              <a:gd name="connsiteX13" fmla="*/ 4358355 w 4390464"/>
              <a:gd name="connsiteY13" fmla="*/ 2473650 h 4550057"/>
              <a:gd name="connsiteX0" fmla="*/ 4358355 w 4390464"/>
              <a:gd name="connsiteY0" fmla="*/ 2473650 h 4550057"/>
              <a:gd name="connsiteX1" fmla="*/ 2734654 w 4390464"/>
              <a:gd name="connsiteY1" fmla="*/ 234653 h 4550057"/>
              <a:gd name="connsiteX2" fmla="*/ 888763 w 4390464"/>
              <a:gd name="connsiteY2" fmla="*/ 97920 h 4550057"/>
              <a:gd name="connsiteX3" fmla="*/ 42729 w 4390464"/>
              <a:gd name="connsiteY3" fmla="*/ 499573 h 4550057"/>
              <a:gd name="connsiteX4" fmla="*/ 162370 w 4390464"/>
              <a:gd name="connsiteY4" fmla="*/ 909771 h 4550057"/>
              <a:gd name="connsiteX5" fmla="*/ 264920 w 4390464"/>
              <a:gd name="connsiteY5" fmla="*/ 1217420 h 4550057"/>
              <a:gd name="connsiteX6" fmla="*/ 0 w 4390464"/>
              <a:gd name="connsiteY6" fmla="*/ 2636021 h 4550057"/>
              <a:gd name="connsiteX7" fmla="*/ 384561 w 4390464"/>
              <a:gd name="connsiteY7" fmla="*/ 3029128 h 4550057"/>
              <a:gd name="connsiteX8" fmla="*/ 769122 w 4390464"/>
              <a:gd name="connsiteY8" fmla="*/ 3353868 h 4550057"/>
              <a:gd name="connsiteX9" fmla="*/ 1034041 w 4390464"/>
              <a:gd name="connsiteY9" fmla="*/ 4439184 h 4550057"/>
              <a:gd name="connsiteX10" fmla="*/ 2666288 w 4390464"/>
              <a:gd name="connsiteY10" fmla="*/ 4456276 h 4550057"/>
              <a:gd name="connsiteX11" fmla="*/ 3948157 w 4390464"/>
              <a:gd name="connsiteY11" fmla="*/ 3926436 h 4550057"/>
              <a:gd name="connsiteX12" fmla="*/ 4315626 w 4390464"/>
              <a:gd name="connsiteY12" fmla="*/ 3063311 h 4550057"/>
              <a:gd name="connsiteX13" fmla="*/ 4358355 w 4390464"/>
              <a:gd name="connsiteY13" fmla="*/ 2473650 h 4550057"/>
              <a:gd name="connsiteX0" fmla="*/ 4358355 w 4390464"/>
              <a:gd name="connsiteY0" fmla="*/ 2473650 h 4550057"/>
              <a:gd name="connsiteX1" fmla="*/ 2734654 w 4390464"/>
              <a:gd name="connsiteY1" fmla="*/ 234653 h 4550057"/>
              <a:gd name="connsiteX2" fmla="*/ 888763 w 4390464"/>
              <a:gd name="connsiteY2" fmla="*/ 97920 h 4550057"/>
              <a:gd name="connsiteX3" fmla="*/ 42729 w 4390464"/>
              <a:gd name="connsiteY3" fmla="*/ 499573 h 4550057"/>
              <a:gd name="connsiteX4" fmla="*/ 162370 w 4390464"/>
              <a:gd name="connsiteY4" fmla="*/ 909771 h 4550057"/>
              <a:gd name="connsiteX5" fmla="*/ 264920 w 4390464"/>
              <a:gd name="connsiteY5" fmla="*/ 1217420 h 4550057"/>
              <a:gd name="connsiteX6" fmla="*/ 0 w 4390464"/>
              <a:gd name="connsiteY6" fmla="*/ 2636021 h 4550057"/>
              <a:gd name="connsiteX7" fmla="*/ 384561 w 4390464"/>
              <a:gd name="connsiteY7" fmla="*/ 3029128 h 4550057"/>
              <a:gd name="connsiteX8" fmla="*/ 769122 w 4390464"/>
              <a:gd name="connsiteY8" fmla="*/ 3353868 h 4550057"/>
              <a:gd name="connsiteX9" fmla="*/ 1034041 w 4390464"/>
              <a:gd name="connsiteY9" fmla="*/ 4439184 h 4550057"/>
              <a:gd name="connsiteX10" fmla="*/ 2666288 w 4390464"/>
              <a:gd name="connsiteY10" fmla="*/ 4456276 h 4550057"/>
              <a:gd name="connsiteX11" fmla="*/ 3948157 w 4390464"/>
              <a:gd name="connsiteY11" fmla="*/ 3926436 h 4550057"/>
              <a:gd name="connsiteX12" fmla="*/ 4315626 w 4390464"/>
              <a:gd name="connsiteY12" fmla="*/ 3063311 h 4550057"/>
              <a:gd name="connsiteX13" fmla="*/ 4358355 w 4390464"/>
              <a:gd name="connsiteY13" fmla="*/ 2473650 h 4550057"/>
              <a:gd name="connsiteX0" fmla="*/ 4358355 w 4390464"/>
              <a:gd name="connsiteY0" fmla="*/ 2473650 h 4550057"/>
              <a:gd name="connsiteX1" fmla="*/ 2734654 w 4390464"/>
              <a:gd name="connsiteY1" fmla="*/ 234653 h 4550057"/>
              <a:gd name="connsiteX2" fmla="*/ 888763 w 4390464"/>
              <a:gd name="connsiteY2" fmla="*/ 97920 h 4550057"/>
              <a:gd name="connsiteX3" fmla="*/ 42729 w 4390464"/>
              <a:gd name="connsiteY3" fmla="*/ 499573 h 4550057"/>
              <a:gd name="connsiteX4" fmla="*/ 162370 w 4390464"/>
              <a:gd name="connsiteY4" fmla="*/ 909771 h 4550057"/>
              <a:gd name="connsiteX5" fmla="*/ 264920 w 4390464"/>
              <a:gd name="connsiteY5" fmla="*/ 1217420 h 4550057"/>
              <a:gd name="connsiteX6" fmla="*/ 0 w 4390464"/>
              <a:gd name="connsiteY6" fmla="*/ 2636021 h 4550057"/>
              <a:gd name="connsiteX7" fmla="*/ 384561 w 4390464"/>
              <a:gd name="connsiteY7" fmla="*/ 3029128 h 4550057"/>
              <a:gd name="connsiteX8" fmla="*/ 769122 w 4390464"/>
              <a:gd name="connsiteY8" fmla="*/ 3353868 h 4550057"/>
              <a:gd name="connsiteX9" fmla="*/ 1034041 w 4390464"/>
              <a:gd name="connsiteY9" fmla="*/ 4439184 h 4550057"/>
              <a:gd name="connsiteX10" fmla="*/ 2666288 w 4390464"/>
              <a:gd name="connsiteY10" fmla="*/ 4456276 h 4550057"/>
              <a:gd name="connsiteX11" fmla="*/ 3948157 w 4390464"/>
              <a:gd name="connsiteY11" fmla="*/ 3926436 h 4550057"/>
              <a:gd name="connsiteX12" fmla="*/ 4315626 w 4390464"/>
              <a:gd name="connsiteY12" fmla="*/ 3063311 h 4550057"/>
              <a:gd name="connsiteX13" fmla="*/ 4358355 w 4390464"/>
              <a:gd name="connsiteY13" fmla="*/ 2473650 h 4550057"/>
              <a:gd name="connsiteX0" fmla="*/ 4358355 w 4390464"/>
              <a:gd name="connsiteY0" fmla="*/ 2473650 h 4581163"/>
              <a:gd name="connsiteX1" fmla="*/ 2734654 w 4390464"/>
              <a:gd name="connsiteY1" fmla="*/ 234653 h 4581163"/>
              <a:gd name="connsiteX2" fmla="*/ 888763 w 4390464"/>
              <a:gd name="connsiteY2" fmla="*/ 97920 h 4581163"/>
              <a:gd name="connsiteX3" fmla="*/ 42729 w 4390464"/>
              <a:gd name="connsiteY3" fmla="*/ 499573 h 4581163"/>
              <a:gd name="connsiteX4" fmla="*/ 162370 w 4390464"/>
              <a:gd name="connsiteY4" fmla="*/ 909771 h 4581163"/>
              <a:gd name="connsiteX5" fmla="*/ 264920 w 4390464"/>
              <a:gd name="connsiteY5" fmla="*/ 1217420 h 4581163"/>
              <a:gd name="connsiteX6" fmla="*/ 0 w 4390464"/>
              <a:gd name="connsiteY6" fmla="*/ 2636021 h 4581163"/>
              <a:gd name="connsiteX7" fmla="*/ 384561 w 4390464"/>
              <a:gd name="connsiteY7" fmla="*/ 3029128 h 4581163"/>
              <a:gd name="connsiteX8" fmla="*/ 769122 w 4390464"/>
              <a:gd name="connsiteY8" fmla="*/ 3353868 h 4581163"/>
              <a:gd name="connsiteX9" fmla="*/ 1110241 w 4390464"/>
              <a:gd name="connsiteY9" fmla="*/ 4484904 h 4581163"/>
              <a:gd name="connsiteX10" fmla="*/ 2666288 w 4390464"/>
              <a:gd name="connsiteY10" fmla="*/ 4456276 h 4581163"/>
              <a:gd name="connsiteX11" fmla="*/ 3948157 w 4390464"/>
              <a:gd name="connsiteY11" fmla="*/ 3926436 h 4581163"/>
              <a:gd name="connsiteX12" fmla="*/ 4315626 w 4390464"/>
              <a:gd name="connsiteY12" fmla="*/ 3063311 h 4581163"/>
              <a:gd name="connsiteX13" fmla="*/ 4358355 w 4390464"/>
              <a:gd name="connsiteY13" fmla="*/ 2473650 h 4581163"/>
              <a:gd name="connsiteX0" fmla="*/ 4358355 w 4397050"/>
              <a:gd name="connsiteY0" fmla="*/ 2473650 h 4573624"/>
              <a:gd name="connsiteX1" fmla="*/ 2734654 w 4397050"/>
              <a:gd name="connsiteY1" fmla="*/ 234653 h 4573624"/>
              <a:gd name="connsiteX2" fmla="*/ 888763 w 4397050"/>
              <a:gd name="connsiteY2" fmla="*/ 97920 h 4573624"/>
              <a:gd name="connsiteX3" fmla="*/ 42729 w 4397050"/>
              <a:gd name="connsiteY3" fmla="*/ 499573 h 4573624"/>
              <a:gd name="connsiteX4" fmla="*/ 162370 w 4397050"/>
              <a:gd name="connsiteY4" fmla="*/ 909771 h 4573624"/>
              <a:gd name="connsiteX5" fmla="*/ 264920 w 4397050"/>
              <a:gd name="connsiteY5" fmla="*/ 1217420 h 4573624"/>
              <a:gd name="connsiteX6" fmla="*/ 0 w 4397050"/>
              <a:gd name="connsiteY6" fmla="*/ 2636021 h 4573624"/>
              <a:gd name="connsiteX7" fmla="*/ 384561 w 4397050"/>
              <a:gd name="connsiteY7" fmla="*/ 3029128 h 4573624"/>
              <a:gd name="connsiteX8" fmla="*/ 769122 w 4397050"/>
              <a:gd name="connsiteY8" fmla="*/ 3353868 h 4573624"/>
              <a:gd name="connsiteX9" fmla="*/ 1110241 w 4397050"/>
              <a:gd name="connsiteY9" fmla="*/ 4484904 h 4573624"/>
              <a:gd name="connsiteX10" fmla="*/ 2666288 w 4397050"/>
              <a:gd name="connsiteY10" fmla="*/ 4456276 h 4573624"/>
              <a:gd name="connsiteX11" fmla="*/ 3803377 w 4397050"/>
              <a:gd name="connsiteY11" fmla="*/ 4101696 h 4573624"/>
              <a:gd name="connsiteX12" fmla="*/ 4315626 w 4397050"/>
              <a:gd name="connsiteY12" fmla="*/ 3063311 h 4573624"/>
              <a:gd name="connsiteX13" fmla="*/ 4358355 w 4397050"/>
              <a:gd name="connsiteY13" fmla="*/ 2473650 h 4573624"/>
              <a:gd name="connsiteX0" fmla="*/ 4213575 w 4337545"/>
              <a:gd name="connsiteY0" fmla="*/ 2416735 h 4570049"/>
              <a:gd name="connsiteX1" fmla="*/ 2734654 w 4337545"/>
              <a:gd name="connsiteY1" fmla="*/ 231078 h 4570049"/>
              <a:gd name="connsiteX2" fmla="*/ 888763 w 4337545"/>
              <a:gd name="connsiteY2" fmla="*/ 94345 h 4570049"/>
              <a:gd name="connsiteX3" fmla="*/ 42729 w 4337545"/>
              <a:gd name="connsiteY3" fmla="*/ 495998 h 4570049"/>
              <a:gd name="connsiteX4" fmla="*/ 162370 w 4337545"/>
              <a:gd name="connsiteY4" fmla="*/ 906196 h 4570049"/>
              <a:gd name="connsiteX5" fmla="*/ 264920 w 4337545"/>
              <a:gd name="connsiteY5" fmla="*/ 1213845 h 4570049"/>
              <a:gd name="connsiteX6" fmla="*/ 0 w 4337545"/>
              <a:gd name="connsiteY6" fmla="*/ 2632446 h 4570049"/>
              <a:gd name="connsiteX7" fmla="*/ 384561 w 4337545"/>
              <a:gd name="connsiteY7" fmla="*/ 3025553 h 4570049"/>
              <a:gd name="connsiteX8" fmla="*/ 769122 w 4337545"/>
              <a:gd name="connsiteY8" fmla="*/ 3350293 h 4570049"/>
              <a:gd name="connsiteX9" fmla="*/ 1110241 w 4337545"/>
              <a:gd name="connsiteY9" fmla="*/ 4481329 h 4570049"/>
              <a:gd name="connsiteX10" fmla="*/ 2666288 w 4337545"/>
              <a:gd name="connsiteY10" fmla="*/ 4452701 h 4570049"/>
              <a:gd name="connsiteX11" fmla="*/ 3803377 w 4337545"/>
              <a:gd name="connsiteY11" fmla="*/ 4098121 h 4570049"/>
              <a:gd name="connsiteX12" fmla="*/ 4315626 w 4337545"/>
              <a:gd name="connsiteY12" fmla="*/ 3059736 h 4570049"/>
              <a:gd name="connsiteX13" fmla="*/ 4213575 w 4337545"/>
              <a:gd name="connsiteY13" fmla="*/ 2416735 h 4570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37545" h="4570049">
                <a:moveTo>
                  <a:pt x="4213575" y="2416735"/>
                </a:moveTo>
                <a:cubicBezTo>
                  <a:pt x="4150906" y="2237273"/>
                  <a:pt x="3288789" y="618143"/>
                  <a:pt x="2734654" y="231078"/>
                </a:cubicBezTo>
                <a:cubicBezTo>
                  <a:pt x="2180519" y="-155987"/>
                  <a:pt x="1337417" y="50192"/>
                  <a:pt x="888763" y="94345"/>
                </a:cubicBezTo>
                <a:lnTo>
                  <a:pt x="42729" y="495998"/>
                </a:lnTo>
                <a:lnTo>
                  <a:pt x="162370" y="906196"/>
                </a:lnTo>
                <a:lnTo>
                  <a:pt x="264920" y="1213845"/>
                </a:lnTo>
                <a:lnTo>
                  <a:pt x="0" y="2632446"/>
                </a:lnTo>
                <a:cubicBezTo>
                  <a:pt x="19940" y="2934397"/>
                  <a:pt x="256374" y="2905912"/>
                  <a:pt x="384561" y="3025553"/>
                </a:cubicBezTo>
                <a:cubicBezTo>
                  <a:pt x="512748" y="3145194"/>
                  <a:pt x="648175" y="3107664"/>
                  <a:pt x="769122" y="3350293"/>
                </a:cubicBezTo>
                <a:cubicBezTo>
                  <a:pt x="890069" y="3592922"/>
                  <a:pt x="794047" y="4297594"/>
                  <a:pt x="1110241" y="4481329"/>
                </a:cubicBezTo>
                <a:cubicBezTo>
                  <a:pt x="1426435" y="4665064"/>
                  <a:pt x="2217432" y="4516569"/>
                  <a:pt x="2666288" y="4452701"/>
                </a:cubicBezTo>
                <a:cubicBezTo>
                  <a:pt x="3115144" y="4388833"/>
                  <a:pt x="3527063" y="4350222"/>
                  <a:pt x="3803377" y="4098121"/>
                </a:cubicBezTo>
                <a:cubicBezTo>
                  <a:pt x="4079691" y="3846020"/>
                  <a:pt x="4247260" y="3339967"/>
                  <a:pt x="4315626" y="3059736"/>
                </a:cubicBezTo>
                <a:cubicBezTo>
                  <a:pt x="4383992" y="2779505"/>
                  <a:pt x="4276244" y="2596197"/>
                  <a:pt x="4213575" y="2416735"/>
                </a:cubicBezTo>
                <a:close/>
              </a:path>
            </a:pathLst>
          </a:custGeom>
          <a:solidFill>
            <a:srgbClr val="4F81BD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4" name="Titre 2"/>
          <p:cNvSpPr txBox="1">
            <a:spLocks/>
          </p:cNvSpPr>
          <p:nvPr/>
        </p:nvSpPr>
        <p:spPr>
          <a:xfrm>
            <a:off x="-2" y="-6825"/>
            <a:ext cx="9144000" cy="395416"/>
          </a:xfrm>
          <a:prstGeom prst="rect">
            <a:avLst/>
          </a:prstGeom>
          <a:gradFill flip="none" rotWithShape="1">
            <a:gsLst>
              <a:gs pos="2000">
                <a:schemeClr val="accent1">
                  <a:lumMod val="4000"/>
                  <a:lumOff val="96000"/>
                </a:schemeClr>
              </a:gs>
              <a:gs pos="41000">
                <a:schemeClr val="accent1">
                  <a:lumMod val="45000"/>
                  <a:lumOff val="55000"/>
                </a:schemeClr>
              </a:gs>
              <a:gs pos="46000">
                <a:srgbClr val="B0C6E1"/>
              </a:gs>
              <a:gs pos="35000">
                <a:srgbClr val="B0C6E1"/>
              </a:gs>
              <a:gs pos="77000">
                <a:schemeClr val="accent1">
                  <a:lumMod val="75000"/>
                </a:schemeClr>
              </a:gs>
            </a:gsLst>
            <a:lin ang="0" scaled="1"/>
            <a:tileRect/>
          </a:gradFill>
          <a:effectLst>
            <a:glow rad="127000">
              <a:schemeClr val="accent1">
                <a:alpha val="0"/>
              </a:schemeClr>
            </a:glow>
            <a:outerShdw sx="1000" sy="1000" algn="ctr" rotWithShape="0">
              <a:srgbClr val="000000"/>
            </a:outerShdw>
            <a:reflection stA="0" endPos="65000" dist="50800" dir="5400000" sy="-100000" algn="bl" rotWithShape="0"/>
          </a:effectLst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Plan de circulation avant le 1</a:t>
            </a:r>
            <a:r>
              <a:rPr lang="fr-FR" sz="14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er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décembre 2021 dans le quartier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853671" y="44624"/>
            <a:ext cx="1253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ETAT </a:t>
            </a:r>
            <a:r>
              <a:rPr lang="fr-FR" sz="1400" dirty="0" smtClean="0">
                <a:solidFill>
                  <a:schemeClr val="bg1"/>
                </a:solidFill>
              </a:rPr>
              <a:t>EXISTANT</a:t>
            </a:r>
            <a:endParaRPr lang="fr-FR" sz="1400" dirty="0">
              <a:solidFill>
                <a:schemeClr val="bg1"/>
              </a:solidFill>
            </a:endParaRPr>
          </a:p>
        </p:txBody>
      </p:sp>
      <p:grpSp>
        <p:nvGrpSpPr>
          <p:cNvPr id="169" name="Groupe 12"/>
          <p:cNvGrpSpPr>
            <a:grpSpLocks/>
          </p:cNvGrpSpPr>
          <p:nvPr/>
        </p:nvGrpSpPr>
        <p:grpSpPr bwMode="auto">
          <a:xfrm>
            <a:off x="8686924" y="579883"/>
            <a:ext cx="359682" cy="487690"/>
            <a:chOff x="8702285" y="725859"/>
            <a:chExt cx="159700" cy="289594"/>
          </a:xfrm>
        </p:grpSpPr>
        <p:sp>
          <p:nvSpPr>
            <p:cNvPr id="170" name="ZoneTexte 6"/>
            <p:cNvSpPr txBox="1">
              <a:spLocks noChangeArrowheads="1"/>
            </p:cNvSpPr>
            <p:nvPr/>
          </p:nvSpPr>
          <p:spPr bwMode="auto">
            <a:xfrm>
              <a:off x="8745984" y="905797"/>
              <a:ext cx="116001" cy="109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grpSp>
          <p:nvGrpSpPr>
            <p:cNvPr id="171" name="Groupe 9"/>
            <p:cNvGrpSpPr>
              <a:grpSpLocks noChangeAspect="1"/>
            </p:cNvGrpSpPr>
            <p:nvPr/>
          </p:nvGrpSpPr>
          <p:grpSpPr bwMode="auto">
            <a:xfrm>
              <a:off x="8702285" y="725859"/>
              <a:ext cx="136915" cy="202438"/>
              <a:chOff x="809897" y="1267097"/>
              <a:chExt cx="2168434" cy="2351314"/>
            </a:xfrm>
          </p:grpSpPr>
          <p:cxnSp>
            <p:nvCxnSpPr>
              <p:cNvPr id="172" name="Connecteur droit 44"/>
              <p:cNvCxnSpPr>
                <a:cxnSpLocks noChangeShapeType="1"/>
              </p:cNvCxnSpPr>
              <p:nvPr/>
            </p:nvCxnSpPr>
            <p:spPr bwMode="auto">
              <a:xfrm flipV="1">
                <a:off x="809897" y="1267097"/>
                <a:ext cx="1057021" cy="228321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3" name="Connecteur droit 45"/>
              <p:cNvCxnSpPr>
                <a:cxnSpLocks noChangeShapeType="1"/>
              </p:cNvCxnSpPr>
              <p:nvPr/>
            </p:nvCxnSpPr>
            <p:spPr bwMode="auto">
              <a:xfrm flipV="1">
                <a:off x="809897" y="2427125"/>
                <a:ext cx="1057021" cy="1141609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74" name="Forme libre 46"/>
              <p:cNvSpPr>
                <a:spLocks/>
              </p:cNvSpPr>
              <p:nvPr/>
            </p:nvSpPr>
            <p:spPr bwMode="auto">
              <a:xfrm>
                <a:off x="1866918" y="1285516"/>
                <a:ext cx="1107355" cy="2338451"/>
              </a:xfrm>
              <a:custGeom>
                <a:avLst/>
                <a:gdLst>
                  <a:gd name="T0" fmla="*/ 0 w 1110343"/>
                  <a:gd name="T1" fmla="*/ 0 h 2338252"/>
                  <a:gd name="T2" fmla="*/ 1105377 w 1110343"/>
                  <a:gd name="T3" fmla="*/ 2369502 h 2338252"/>
                  <a:gd name="T4" fmla="*/ 26014 w 1110343"/>
                  <a:gd name="T5" fmla="*/ 1191371 h 2338252"/>
                  <a:gd name="T6" fmla="*/ 0 w 1110343"/>
                  <a:gd name="T7" fmla="*/ 0 h 233825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110343" h="2338252">
                    <a:moveTo>
                      <a:pt x="0" y="0"/>
                    </a:moveTo>
                    <a:lnTo>
                      <a:pt x="1110343" y="2338252"/>
                    </a:lnTo>
                    <a:lnTo>
                      <a:pt x="26126" y="11756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>
                  <a:defRPr/>
                </a:pPr>
                <a:endParaRPr lang="fr-FR" dirty="0"/>
              </a:p>
            </p:txBody>
          </p:sp>
        </p:grpSp>
      </p:grpSp>
      <p:sp>
        <p:nvSpPr>
          <p:cNvPr id="190" name="Rectangle 63"/>
          <p:cNvSpPr>
            <a:spLocks noChangeArrowheads="1"/>
          </p:cNvSpPr>
          <p:nvPr/>
        </p:nvSpPr>
        <p:spPr bwMode="auto">
          <a:xfrm rot="20379786">
            <a:off x="2494238" y="2404482"/>
            <a:ext cx="77136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b="1" i="1" dirty="0" smtClean="0"/>
              <a:t>Rue Célony</a:t>
            </a:r>
            <a:endParaRPr lang="fr-FR" altLang="fr-FR" sz="1000" b="1" i="1" dirty="0"/>
          </a:p>
        </p:txBody>
      </p:sp>
      <p:sp>
        <p:nvSpPr>
          <p:cNvPr id="192" name="Rectangle 63"/>
          <p:cNvSpPr>
            <a:spLocks noChangeArrowheads="1"/>
          </p:cNvSpPr>
          <p:nvPr/>
        </p:nvSpPr>
        <p:spPr bwMode="auto">
          <a:xfrm rot="2039905">
            <a:off x="2021746" y="3345025"/>
            <a:ext cx="123783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b="1" i="1" dirty="0" smtClean="0"/>
              <a:t>Bd de la République</a:t>
            </a:r>
            <a:endParaRPr lang="fr-FR" altLang="fr-FR" sz="1000" b="1" i="1" dirty="0"/>
          </a:p>
        </p:txBody>
      </p:sp>
      <p:sp>
        <p:nvSpPr>
          <p:cNvPr id="193" name="Rectangle 63"/>
          <p:cNvSpPr>
            <a:spLocks noChangeArrowheads="1"/>
          </p:cNvSpPr>
          <p:nvPr/>
        </p:nvSpPr>
        <p:spPr bwMode="auto">
          <a:xfrm rot="17092766">
            <a:off x="3293029" y="3072015"/>
            <a:ext cx="8867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b="1" i="1" dirty="0" smtClean="0"/>
              <a:t>Cours Sextius</a:t>
            </a:r>
            <a:endParaRPr lang="fr-FR" altLang="fr-FR" sz="1000" b="1" i="1" dirty="0"/>
          </a:p>
        </p:txBody>
      </p:sp>
      <p:sp>
        <p:nvSpPr>
          <p:cNvPr id="198" name="Rectangle 63"/>
          <p:cNvSpPr>
            <a:spLocks noChangeArrowheads="1"/>
          </p:cNvSpPr>
          <p:nvPr/>
        </p:nvSpPr>
        <p:spPr bwMode="auto">
          <a:xfrm rot="2150300">
            <a:off x="2478319" y="1929008"/>
            <a:ext cx="74251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b="1" i="1" dirty="0" smtClean="0"/>
              <a:t>Rue Tavan</a:t>
            </a:r>
            <a:endParaRPr lang="fr-FR" altLang="fr-FR" sz="1000" b="1" i="1" dirty="0"/>
          </a:p>
        </p:txBody>
      </p:sp>
      <p:sp>
        <p:nvSpPr>
          <p:cNvPr id="199" name="Rectangle 63"/>
          <p:cNvSpPr>
            <a:spLocks noChangeArrowheads="1"/>
          </p:cNvSpPr>
          <p:nvPr/>
        </p:nvSpPr>
        <p:spPr bwMode="auto">
          <a:xfrm rot="2182624">
            <a:off x="3314352" y="2397718"/>
            <a:ext cx="79220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b="1" i="1" dirty="0" smtClean="0"/>
              <a:t>Rue Vanloo</a:t>
            </a:r>
            <a:endParaRPr lang="fr-FR" altLang="fr-FR" sz="1000" b="1" i="1" dirty="0"/>
          </a:p>
        </p:txBody>
      </p:sp>
      <p:pic>
        <p:nvPicPr>
          <p:cNvPr id="200" name="Picture 3" descr="C:\Users\Mathias\Pictures\Signalisation\R1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026445" y="2789844"/>
            <a:ext cx="63704" cy="16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" name="Picture 3" descr="C:\Users\Mathias\Pictures\Signalisation\R1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1835093" y="2018413"/>
            <a:ext cx="63704" cy="16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" name="Picture 3" descr="C:\Users\Mathias\Pictures\Signalisation\R1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471182" y="1801200"/>
            <a:ext cx="63704" cy="16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" name="Picture 3" descr="C:\Users\Mathias\Pictures\Signalisation\R1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4023673" y="2550560"/>
            <a:ext cx="63704" cy="16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e 5"/>
          <p:cNvGrpSpPr/>
          <p:nvPr/>
        </p:nvGrpSpPr>
        <p:grpSpPr>
          <a:xfrm>
            <a:off x="1419939" y="2781158"/>
            <a:ext cx="306392" cy="331932"/>
            <a:chOff x="1611368" y="2542322"/>
            <a:chExt cx="306392" cy="331932"/>
          </a:xfrm>
        </p:grpSpPr>
        <p:grpSp>
          <p:nvGrpSpPr>
            <p:cNvPr id="239" name="Groupe 238"/>
            <p:cNvGrpSpPr/>
            <p:nvPr/>
          </p:nvGrpSpPr>
          <p:grpSpPr>
            <a:xfrm>
              <a:off x="1680414" y="2709448"/>
              <a:ext cx="237346" cy="164806"/>
              <a:chOff x="2739133" y="5202081"/>
              <a:chExt cx="237346" cy="164806"/>
            </a:xfrm>
          </p:grpSpPr>
          <p:sp>
            <p:nvSpPr>
              <p:cNvPr id="240" name="Forme libre 239"/>
              <p:cNvSpPr/>
              <p:nvPr/>
            </p:nvSpPr>
            <p:spPr>
              <a:xfrm rot="665520">
                <a:off x="2755205" y="5254822"/>
                <a:ext cx="221274" cy="112065"/>
              </a:xfrm>
              <a:custGeom>
                <a:avLst/>
                <a:gdLst>
                  <a:gd name="connsiteX0" fmla="*/ 0 w 339047"/>
                  <a:gd name="connsiteY0" fmla="*/ 113016 h 113016"/>
                  <a:gd name="connsiteX1" fmla="*/ 339047 w 339047"/>
                  <a:gd name="connsiteY1" fmla="*/ 0 h 11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9047" h="113016">
                    <a:moveTo>
                      <a:pt x="0" y="113016"/>
                    </a:moveTo>
                    <a:lnTo>
                      <a:pt x="33904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/>
              </a:p>
            </p:txBody>
          </p:sp>
          <p:sp>
            <p:nvSpPr>
              <p:cNvPr id="241" name="Forme libre 240"/>
              <p:cNvSpPr/>
              <p:nvPr/>
            </p:nvSpPr>
            <p:spPr>
              <a:xfrm rot="665520">
                <a:off x="2739133" y="5202081"/>
                <a:ext cx="221274" cy="112065"/>
              </a:xfrm>
              <a:custGeom>
                <a:avLst/>
                <a:gdLst>
                  <a:gd name="connsiteX0" fmla="*/ 0 w 339047"/>
                  <a:gd name="connsiteY0" fmla="*/ 113016 h 113016"/>
                  <a:gd name="connsiteX1" fmla="*/ 339047 w 339047"/>
                  <a:gd name="connsiteY1" fmla="*/ 0 h 11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9047" h="113016">
                    <a:moveTo>
                      <a:pt x="0" y="113016"/>
                    </a:moveTo>
                    <a:lnTo>
                      <a:pt x="33904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/>
              </a:p>
            </p:txBody>
          </p:sp>
        </p:grpSp>
        <p:sp>
          <p:nvSpPr>
            <p:cNvPr id="242" name="Forme libre 241"/>
            <p:cNvSpPr/>
            <p:nvPr/>
          </p:nvSpPr>
          <p:spPr>
            <a:xfrm rot="665520">
              <a:off x="1661282" y="2646399"/>
              <a:ext cx="221274" cy="112065"/>
            </a:xfrm>
            <a:custGeom>
              <a:avLst/>
              <a:gdLst>
                <a:gd name="connsiteX0" fmla="*/ 0 w 339047"/>
                <a:gd name="connsiteY0" fmla="*/ 113016 h 113016"/>
                <a:gd name="connsiteX1" fmla="*/ 339047 w 339047"/>
                <a:gd name="connsiteY1" fmla="*/ 0 h 113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047" h="113016">
                  <a:moveTo>
                    <a:pt x="0" y="113016"/>
                  </a:moveTo>
                  <a:lnTo>
                    <a:pt x="339047" y="0"/>
                  </a:lnTo>
                </a:path>
              </a:pathLst>
            </a:custGeom>
            <a:noFill/>
            <a:ln w="12700">
              <a:solidFill>
                <a:srgbClr val="2806BA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/>
            </a:p>
          </p:txBody>
        </p:sp>
        <p:grpSp>
          <p:nvGrpSpPr>
            <p:cNvPr id="243" name="Groupe 242"/>
            <p:cNvGrpSpPr/>
            <p:nvPr/>
          </p:nvGrpSpPr>
          <p:grpSpPr>
            <a:xfrm rot="10800000">
              <a:off x="1611368" y="2542322"/>
              <a:ext cx="237346" cy="164806"/>
              <a:chOff x="2739133" y="5202081"/>
              <a:chExt cx="237346" cy="164806"/>
            </a:xfrm>
          </p:grpSpPr>
          <p:sp>
            <p:nvSpPr>
              <p:cNvPr id="244" name="Forme libre 243"/>
              <p:cNvSpPr/>
              <p:nvPr/>
            </p:nvSpPr>
            <p:spPr>
              <a:xfrm rot="665520">
                <a:off x="2755205" y="5254822"/>
                <a:ext cx="221274" cy="112065"/>
              </a:xfrm>
              <a:custGeom>
                <a:avLst/>
                <a:gdLst>
                  <a:gd name="connsiteX0" fmla="*/ 0 w 339047"/>
                  <a:gd name="connsiteY0" fmla="*/ 113016 h 113016"/>
                  <a:gd name="connsiteX1" fmla="*/ 339047 w 339047"/>
                  <a:gd name="connsiteY1" fmla="*/ 0 h 11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9047" h="113016">
                    <a:moveTo>
                      <a:pt x="0" y="113016"/>
                    </a:moveTo>
                    <a:lnTo>
                      <a:pt x="33904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/>
              </a:p>
            </p:txBody>
          </p:sp>
          <p:sp>
            <p:nvSpPr>
              <p:cNvPr id="246" name="Forme libre 245"/>
              <p:cNvSpPr/>
              <p:nvPr/>
            </p:nvSpPr>
            <p:spPr>
              <a:xfrm rot="665520">
                <a:off x="2739133" y="5202081"/>
                <a:ext cx="221274" cy="112065"/>
              </a:xfrm>
              <a:custGeom>
                <a:avLst/>
                <a:gdLst>
                  <a:gd name="connsiteX0" fmla="*/ 0 w 339047"/>
                  <a:gd name="connsiteY0" fmla="*/ 113016 h 113016"/>
                  <a:gd name="connsiteX1" fmla="*/ 339047 w 339047"/>
                  <a:gd name="connsiteY1" fmla="*/ 0 h 11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9047" h="113016">
                    <a:moveTo>
                      <a:pt x="0" y="113016"/>
                    </a:moveTo>
                    <a:lnTo>
                      <a:pt x="33904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/>
              </a:p>
            </p:txBody>
          </p:sp>
        </p:grpSp>
      </p:grpSp>
      <p:grpSp>
        <p:nvGrpSpPr>
          <p:cNvPr id="4" name="Groupe 3"/>
          <p:cNvGrpSpPr/>
          <p:nvPr/>
        </p:nvGrpSpPr>
        <p:grpSpPr>
          <a:xfrm>
            <a:off x="2324988" y="2873722"/>
            <a:ext cx="221317" cy="339993"/>
            <a:chOff x="2394643" y="2715731"/>
            <a:chExt cx="221317" cy="339993"/>
          </a:xfrm>
        </p:grpSpPr>
        <p:grpSp>
          <p:nvGrpSpPr>
            <p:cNvPr id="247" name="Groupe 246"/>
            <p:cNvGrpSpPr/>
            <p:nvPr/>
          </p:nvGrpSpPr>
          <p:grpSpPr>
            <a:xfrm rot="3004064">
              <a:off x="2358373" y="2854648"/>
              <a:ext cx="237346" cy="164806"/>
              <a:chOff x="2739133" y="5202081"/>
              <a:chExt cx="237346" cy="164806"/>
            </a:xfrm>
          </p:grpSpPr>
          <p:sp>
            <p:nvSpPr>
              <p:cNvPr id="248" name="Forme libre 247"/>
              <p:cNvSpPr/>
              <p:nvPr/>
            </p:nvSpPr>
            <p:spPr>
              <a:xfrm rot="665520">
                <a:off x="2755205" y="5254822"/>
                <a:ext cx="221274" cy="112065"/>
              </a:xfrm>
              <a:custGeom>
                <a:avLst/>
                <a:gdLst>
                  <a:gd name="connsiteX0" fmla="*/ 0 w 339047"/>
                  <a:gd name="connsiteY0" fmla="*/ 113016 h 113016"/>
                  <a:gd name="connsiteX1" fmla="*/ 339047 w 339047"/>
                  <a:gd name="connsiteY1" fmla="*/ 0 h 11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9047" h="113016">
                    <a:moveTo>
                      <a:pt x="0" y="113016"/>
                    </a:moveTo>
                    <a:lnTo>
                      <a:pt x="339047" y="0"/>
                    </a:lnTo>
                  </a:path>
                </a:pathLst>
              </a:custGeom>
              <a:noFill/>
              <a:ln w="12700">
                <a:solidFill>
                  <a:srgbClr val="2806BA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/>
              </a:p>
            </p:txBody>
          </p:sp>
          <p:sp>
            <p:nvSpPr>
              <p:cNvPr id="249" name="Forme libre 248"/>
              <p:cNvSpPr/>
              <p:nvPr/>
            </p:nvSpPr>
            <p:spPr>
              <a:xfrm rot="665520">
                <a:off x="2739133" y="5202081"/>
                <a:ext cx="221274" cy="112065"/>
              </a:xfrm>
              <a:custGeom>
                <a:avLst/>
                <a:gdLst>
                  <a:gd name="connsiteX0" fmla="*/ 0 w 339047"/>
                  <a:gd name="connsiteY0" fmla="*/ 113016 h 113016"/>
                  <a:gd name="connsiteX1" fmla="*/ 339047 w 339047"/>
                  <a:gd name="connsiteY1" fmla="*/ 0 h 11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9047" h="113016">
                    <a:moveTo>
                      <a:pt x="0" y="113016"/>
                    </a:moveTo>
                    <a:lnTo>
                      <a:pt x="33904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/>
              </a:p>
            </p:txBody>
          </p:sp>
        </p:grpSp>
        <p:grpSp>
          <p:nvGrpSpPr>
            <p:cNvPr id="250" name="Groupe 249"/>
            <p:cNvGrpSpPr/>
            <p:nvPr/>
          </p:nvGrpSpPr>
          <p:grpSpPr>
            <a:xfrm rot="13787346">
              <a:off x="2414884" y="2752001"/>
              <a:ext cx="237346" cy="164806"/>
              <a:chOff x="2739133" y="5202081"/>
              <a:chExt cx="237346" cy="164806"/>
            </a:xfrm>
          </p:grpSpPr>
          <p:sp>
            <p:nvSpPr>
              <p:cNvPr id="251" name="Forme libre 250"/>
              <p:cNvSpPr/>
              <p:nvPr/>
            </p:nvSpPr>
            <p:spPr>
              <a:xfrm rot="665520">
                <a:off x="2755205" y="5254822"/>
                <a:ext cx="221274" cy="112065"/>
              </a:xfrm>
              <a:custGeom>
                <a:avLst/>
                <a:gdLst>
                  <a:gd name="connsiteX0" fmla="*/ 0 w 339047"/>
                  <a:gd name="connsiteY0" fmla="*/ 113016 h 113016"/>
                  <a:gd name="connsiteX1" fmla="*/ 339047 w 339047"/>
                  <a:gd name="connsiteY1" fmla="*/ 0 h 11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9047" h="113016">
                    <a:moveTo>
                      <a:pt x="0" y="113016"/>
                    </a:moveTo>
                    <a:lnTo>
                      <a:pt x="339047" y="0"/>
                    </a:lnTo>
                  </a:path>
                </a:pathLst>
              </a:custGeom>
              <a:noFill/>
              <a:ln w="12700">
                <a:solidFill>
                  <a:srgbClr val="2806BA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/>
              </a:p>
            </p:txBody>
          </p:sp>
          <p:sp>
            <p:nvSpPr>
              <p:cNvPr id="253" name="Forme libre 252"/>
              <p:cNvSpPr/>
              <p:nvPr/>
            </p:nvSpPr>
            <p:spPr>
              <a:xfrm rot="665520">
                <a:off x="2739133" y="5202081"/>
                <a:ext cx="221274" cy="112065"/>
              </a:xfrm>
              <a:custGeom>
                <a:avLst/>
                <a:gdLst>
                  <a:gd name="connsiteX0" fmla="*/ 0 w 339047"/>
                  <a:gd name="connsiteY0" fmla="*/ 113016 h 113016"/>
                  <a:gd name="connsiteX1" fmla="*/ 339047 w 339047"/>
                  <a:gd name="connsiteY1" fmla="*/ 0 h 11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9047" h="113016">
                    <a:moveTo>
                      <a:pt x="0" y="113016"/>
                    </a:moveTo>
                    <a:lnTo>
                      <a:pt x="33904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/>
              </a:p>
            </p:txBody>
          </p:sp>
        </p:grpSp>
      </p:grpSp>
      <p:sp>
        <p:nvSpPr>
          <p:cNvPr id="254" name="Forme libre 253"/>
          <p:cNvSpPr/>
          <p:nvPr/>
        </p:nvSpPr>
        <p:spPr>
          <a:xfrm rot="16550036">
            <a:off x="2012987" y="2344049"/>
            <a:ext cx="221274" cy="112065"/>
          </a:xfrm>
          <a:custGeom>
            <a:avLst/>
            <a:gdLst>
              <a:gd name="connsiteX0" fmla="*/ 0 w 339047"/>
              <a:gd name="connsiteY0" fmla="*/ 113016 h 113016"/>
              <a:gd name="connsiteX1" fmla="*/ 339047 w 339047"/>
              <a:gd name="connsiteY1" fmla="*/ 0 h 113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047" h="113016">
                <a:moveTo>
                  <a:pt x="0" y="113016"/>
                </a:moveTo>
                <a:lnTo>
                  <a:pt x="339047" y="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grpSp>
        <p:nvGrpSpPr>
          <p:cNvPr id="262" name="Groupe 261"/>
          <p:cNvGrpSpPr/>
          <p:nvPr/>
        </p:nvGrpSpPr>
        <p:grpSpPr>
          <a:xfrm>
            <a:off x="1865388" y="2360275"/>
            <a:ext cx="209138" cy="258095"/>
            <a:chOff x="3026910" y="4546760"/>
            <a:chExt cx="209138" cy="258095"/>
          </a:xfrm>
        </p:grpSpPr>
        <p:grpSp>
          <p:nvGrpSpPr>
            <p:cNvPr id="263" name="Groupe 262"/>
            <p:cNvGrpSpPr/>
            <p:nvPr/>
          </p:nvGrpSpPr>
          <p:grpSpPr>
            <a:xfrm rot="5108964">
              <a:off x="3034972" y="4583030"/>
              <a:ext cx="237346" cy="164806"/>
              <a:chOff x="2739133" y="5202081"/>
              <a:chExt cx="237346" cy="164806"/>
            </a:xfrm>
          </p:grpSpPr>
          <p:sp>
            <p:nvSpPr>
              <p:cNvPr id="265" name="Forme libre 264"/>
              <p:cNvSpPr/>
              <p:nvPr/>
            </p:nvSpPr>
            <p:spPr>
              <a:xfrm rot="665520">
                <a:off x="2755205" y="5254822"/>
                <a:ext cx="221274" cy="112065"/>
              </a:xfrm>
              <a:custGeom>
                <a:avLst/>
                <a:gdLst>
                  <a:gd name="connsiteX0" fmla="*/ 0 w 339047"/>
                  <a:gd name="connsiteY0" fmla="*/ 113016 h 113016"/>
                  <a:gd name="connsiteX1" fmla="*/ 339047 w 339047"/>
                  <a:gd name="connsiteY1" fmla="*/ 0 h 11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9047" h="113016">
                    <a:moveTo>
                      <a:pt x="0" y="113016"/>
                    </a:moveTo>
                    <a:lnTo>
                      <a:pt x="33904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/>
              </a:p>
            </p:txBody>
          </p:sp>
          <p:sp>
            <p:nvSpPr>
              <p:cNvPr id="266" name="Forme libre 265"/>
              <p:cNvSpPr/>
              <p:nvPr/>
            </p:nvSpPr>
            <p:spPr>
              <a:xfrm rot="665520">
                <a:off x="2739133" y="5202081"/>
                <a:ext cx="221274" cy="112065"/>
              </a:xfrm>
              <a:custGeom>
                <a:avLst/>
                <a:gdLst>
                  <a:gd name="connsiteX0" fmla="*/ 0 w 339047"/>
                  <a:gd name="connsiteY0" fmla="*/ 113016 h 113016"/>
                  <a:gd name="connsiteX1" fmla="*/ 339047 w 339047"/>
                  <a:gd name="connsiteY1" fmla="*/ 0 h 11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9047" h="113016">
                    <a:moveTo>
                      <a:pt x="0" y="113016"/>
                    </a:moveTo>
                    <a:lnTo>
                      <a:pt x="33904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/>
              </a:p>
            </p:txBody>
          </p:sp>
        </p:grpSp>
        <p:sp>
          <p:nvSpPr>
            <p:cNvPr id="264" name="Forme libre 263"/>
            <p:cNvSpPr/>
            <p:nvPr/>
          </p:nvSpPr>
          <p:spPr>
            <a:xfrm rot="5724178">
              <a:off x="2972306" y="4638185"/>
              <a:ext cx="221274" cy="112065"/>
            </a:xfrm>
            <a:custGeom>
              <a:avLst/>
              <a:gdLst>
                <a:gd name="connsiteX0" fmla="*/ 0 w 339047"/>
                <a:gd name="connsiteY0" fmla="*/ 113016 h 113016"/>
                <a:gd name="connsiteX1" fmla="*/ 339047 w 339047"/>
                <a:gd name="connsiteY1" fmla="*/ 0 h 113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047" h="113016">
                  <a:moveTo>
                    <a:pt x="0" y="113016"/>
                  </a:moveTo>
                  <a:lnTo>
                    <a:pt x="339047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/>
            </a:p>
          </p:txBody>
        </p:sp>
      </p:grpSp>
      <p:sp>
        <p:nvSpPr>
          <p:cNvPr id="267" name="Forme libre 266"/>
          <p:cNvSpPr/>
          <p:nvPr/>
        </p:nvSpPr>
        <p:spPr>
          <a:xfrm rot="378405">
            <a:off x="2303154" y="2672599"/>
            <a:ext cx="221274" cy="112065"/>
          </a:xfrm>
          <a:custGeom>
            <a:avLst/>
            <a:gdLst>
              <a:gd name="connsiteX0" fmla="*/ 0 w 339047"/>
              <a:gd name="connsiteY0" fmla="*/ 113016 h 113016"/>
              <a:gd name="connsiteX1" fmla="*/ 339047 w 339047"/>
              <a:gd name="connsiteY1" fmla="*/ 0 h 113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047" h="113016">
                <a:moveTo>
                  <a:pt x="0" y="113016"/>
                </a:moveTo>
                <a:lnTo>
                  <a:pt x="339047" y="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268" name="Forme libre 267"/>
          <p:cNvSpPr/>
          <p:nvPr/>
        </p:nvSpPr>
        <p:spPr>
          <a:xfrm rot="16438800">
            <a:off x="2627304" y="2931828"/>
            <a:ext cx="221274" cy="112065"/>
          </a:xfrm>
          <a:custGeom>
            <a:avLst/>
            <a:gdLst>
              <a:gd name="connsiteX0" fmla="*/ 0 w 339047"/>
              <a:gd name="connsiteY0" fmla="*/ 113016 h 113016"/>
              <a:gd name="connsiteX1" fmla="*/ 339047 w 339047"/>
              <a:gd name="connsiteY1" fmla="*/ 0 h 113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047" h="113016">
                <a:moveTo>
                  <a:pt x="0" y="113016"/>
                </a:moveTo>
                <a:lnTo>
                  <a:pt x="339047" y="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grpSp>
        <p:nvGrpSpPr>
          <p:cNvPr id="269" name="Groupe 268"/>
          <p:cNvGrpSpPr/>
          <p:nvPr/>
        </p:nvGrpSpPr>
        <p:grpSpPr>
          <a:xfrm rot="5153876">
            <a:off x="2312451" y="2296527"/>
            <a:ext cx="248583" cy="158950"/>
            <a:chOff x="2270279" y="5058538"/>
            <a:chExt cx="248583" cy="158950"/>
          </a:xfrm>
        </p:grpSpPr>
        <p:sp>
          <p:nvSpPr>
            <p:cNvPr id="270" name="Forme libre 269"/>
            <p:cNvSpPr/>
            <p:nvPr/>
          </p:nvSpPr>
          <p:spPr>
            <a:xfrm rot="665520">
              <a:off x="2297588" y="5105423"/>
              <a:ext cx="221274" cy="112065"/>
            </a:xfrm>
            <a:custGeom>
              <a:avLst/>
              <a:gdLst>
                <a:gd name="connsiteX0" fmla="*/ 0 w 339047"/>
                <a:gd name="connsiteY0" fmla="*/ 113016 h 113016"/>
                <a:gd name="connsiteX1" fmla="*/ 339047 w 339047"/>
                <a:gd name="connsiteY1" fmla="*/ 0 h 113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047" h="113016">
                  <a:moveTo>
                    <a:pt x="0" y="113016"/>
                  </a:moveTo>
                  <a:lnTo>
                    <a:pt x="339047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/>
            </a:p>
          </p:txBody>
        </p:sp>
        <p:sp>
          <p:nvSpPr>
            <p:cNvPr id="271" name="Forme libre 270"/>
            <p:cNvSpPr/>
            <p:nvPr/>
          </p:nvSpPr>
          <p:spPr>
            <a:xfrm rot="11485710">
              <a:off x="2270279" y="5058538"/>
              <a:ext cx="221274" cy="112065"/>
            </a:xfrm>
            <a:custGeom>
              <a:avLst/>
              <a:gdLst>
                <a:gd name="connsiteX0" fmla="*/ 0 w 339047"/>
                <a:gd name="connsiteY0" fmla="*/ 113016 h 113016"/>
                <a:gd name="connsiteX1" fmla="*/ 339047 w 339047"/>
                <a:gd name="connsiteY1" fmla="*/ 0 h 113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047" h="113016">
                  <a:moveTo>
                    <a:pt x="0" y="113016"/>
                  </a:moveTo>
                  <a:lnTo>
                    <a:pt x="339047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/>
            </a:p>
          </p:txBody>
        </p:sp>
      </p:grpSp>
      <p:grpSp>
        <p:nvGrpSpPr>
          <p:cNvPr id="272" name="Groupe 271"/>
          <p:cNvGrpSpPr/>
          <p:nvPr/>
        </p:nvGrpSpPr>
        <p:grpSpPr>
          <a:xfrm rot="5581175">
            <a:off x="2026231" y="1881271"/>
            <a:ext cx="209138" cy="258095"/>
            <a:chOff x="3026910" y="4546760"/>
            <a:chExt cx="209138" cy="258095"/>
          </a:xfrm>
        </p:grpSpPr>
        <p:grpSp>
          <p:nvGrpSpPr>
            <p:cNvPr id="273" name="Groupe 272"/>
            <p:cNvGrpSpPr/>
            <p:nvPr/>
          </p:nvGrpSpPr>
          <p:grpSpPr>
            <a:xfrm rot="5108964">
              <a:off x="3034972" y="4583030"/>
              <a:ext cx="237346" cy="164806"/>
              <a:chOff x="2739133" y="5202081"/>
              <a:chExt cx="237346" cy="164806"/>
            </a:xfrm>
          </p:grpSpPr>
          <p:sp>
            <p:nvSpPr>
              <p:cNvPr id="275" name="Forme libre 274"/>
              <p:cNvSpPr/>
              <p:nvPr/>
            </p:nvSpPr>
            <p:spPr>
              <a:xfrm rot="665520">
                <a:off x="2755205" y="5254822"/>
                <a:ext cx="221274" cy="112065"/>
              </a:xfrm>
              <a:custGeom>
                <a:avLst/>
                <a:gdLst>
                  <a:gd name="connsiteX0" fmla="*/ 0 w 339047"/>
                  <a:gd name="connsiteY0" fmla="*/ 113016 h 113016"/>
                  <a:gd name="connsiteX1" fmla="*/ 339047 w 339047"/>
                  <a:gd name="connsiteY1" fmla="*/ 0 h 11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9047" h="113016">
                    <a:moveTo>
                      <a:pt x="0" y="113016"/>
                    </a:moveTo>
                    <a:lnTo>
                      <a:pt x="33904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/>
              </a:p>
            </p:txBody>
          </p:sp>
          <p:sp>
            <p:nvSpPr>
              <p:cNvPr id="276" name="Forme libre 275"/>
              <p:cNvSpPr/>
              <p:nvPr/>
            </p:nvSpPr>
            <p:spPr>
              <a:xfrm rot="665520">
                <a:off x="2739133" y="5202081"/>
                <a:ext cx="221274" cy="112065"/>
              </a:xfrm>
              <a:custGeom>
                <a:avLst/>
                <a:gdLst>
                  <a:gd name="connsiteX0" fmla="*/ 0 w 339047"/>
                  <a:gd name="connsiteY0" fmla="*/ 113016 h 113016"/>
                  <a:gd name="connsiteX1" fmla="*/ 339047 w 339047"/>
                  <a:gd name="connsiteY1" fmla="*/ 0 h 11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9047" h="113016">
                    <a:moveTo>
                      <a:pt x="0" y="113016"/>
                    </a:moveTo>
                    <a:lnTo>
                      <a:pt x="33904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/>
              </a:p>
            </p:txBody>
          </p:sp>
        </p:grpSp>
        <p:sp>
          <p:nvSpPr>
            <p:cNvPr id="274" name="Forme libre 273"/>
            <p:cNvSpPr/>
            <p:nvPr/>
          </p:nvSpPr>
          <p:spPr>
            <a:xfrm rot="5724178">
              <a:off x="2972306" y="4638185"/>
              <a:ext cx="221274" cy="112065"/>
            </a:xfrm>
            <a:custGeom>
              <a:avLst/>
              <a:gdLst>
                <a:gd name="connsiteX0" fmla="*/ 0 w 339047"/>
                <a:gd name="connsiteY0" fmla="*/ 113016 h 113016"/>
                <a:gd name="connsiteX1" fmla="*/ 339047 w 339047"/>
                <a:gd name="connsiteY1" fmla="*/ 0 h 113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047" h="113016">
                  <a:moveTo>
                    <a:pt x="0" y="113016"/>
                  </a:moveTo>
                  <a:lnTo>
                    <a:pt x="339047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/>
            </a:p>
          </p:txBody>
        </p:sp>
      </p:grpSp>
      <p:grpSp>
        <p:nvGrpSpPr>
          <p:cNvPr id="277" name="Groupe 276"/>
          <p:cNvGrpSpPr/>
          <p:nvPr/>
        </p:nvGrpSpPr>
        <p:grpSpPr>
          <a:xfrm rot="5153876">
            <a:off x="1475330" y="1495186"/>
            <a:ext cx="248583" cy="158950"/>
            <a:chOff x="2270279" y="5058538"/>
            <a:chExt cx="248583" cy="158950"/>
          </a:xfrm>
        </p:grpSpPr>
        <p:sp>
          <p:nvSpPr>
            <p:cNvPr id="278" name="Forme libre 277"/>
            <p:cNvSpPr/>
            <p:nvPr/>
          </p:nvSpPr>
          <p:spPr>
            <a:xfrm rot="665520">
              <a:off x="2297588" y="5105423"/>
              <a:ext cx="221274" cy="112065"/>
            </a:xfrm>
            <a:custGeom>
              <a:avLst/>
              <a:gdLst>
                <a:gd name="connsiteX0" fmla="*/ 0 w 339047"/>
                <a:gd name="connsiteY0" fmla="*/ 113016 h 113016"/>
                <a:gd name="connsiteX1" fmla="*/ 339047 w 339047"/>
                <a:gd name="connsiteY1" fmla="*/ 0 h 113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047" h="113016">
                  <a:moveTo>
                    <a:pt x="0" y="113016"/>
                  </a:moveTo>
                  <a:lnTo>
                    <a:pt x="339047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/>
            </a:p>
          </p:txBody>
        </p:sp>
        <p:sp>
          <p:nvSpPr>
            <p:cNvPr id="279" name="Forme libre 278"/>
            <p:cNvSpPr/>
            <p:nvPr/>
          </p:nvSpPr>
          <p:spPr>
            <a:xfrm rot="11485710">
              <a:off x="2270279" y="5058538"/>
              <a:ext cx="221274" cy="112065"/>
            </a:xfrm>
            <a:custGeom>
              <a:avLst/>
              <a:gdLst>
                <a:gd name="connsiteX0" fmla="*/ 0 w 339047"/>
                <a:gd name="connsiteY0" fmla="*/ 113016 h 113016"/>
                <a:gd name="connsiteX1" fmla="*/ 339047 w 339047"/>
                <a:gd name="connsiteY1" fmla="*/ 0 h 113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047" h="113016">
                  <a:moveTo>
                    <a:pt x="0" y="113016"/>
                  </a:moveTo>
                  <a:lnTo>
                    <a:pt x="339047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/>
            </a:p>
          </p:txBody>
        </p:sp>
      </p:grpSp>
      <p:grpSp>
        <p:nvGrpSpPr>
          <p:cNvPr id="280" name="Groupe 279"/>
          <p:cNvGrpSpPr/>
          <p:nvPr/>
        </p:nvGrpSpPr>
        <p:grpSpPr>
          <a:xfrm rot="5581175">
            <a:off x="2763834" y="1622563"/>
            <a:ext cx="209138" cy="258095"/>
            <a:chOff x="3026910" y="4546760"/>
            <a:chExt cx="209138" cy="258095"/>
          </a:xfrm>
        </p:grpSpPr>
        <p:grpSp>
          <p:nvGrpSpPr>
            <p:cNvPr id="281" name="Groupe 280"/>
            <p:cNvGrpSpPr/>
            <p:nvPr/>
          </p:nvGrpSpPr>
          <p:grpSpPr>
            <a:xfrm rot="5108964">
              <a:off x="3034972" y="4583030"/>
              <a:ext cx="237346" cy="164806"/>
              <a:chOff x="2739133" y="5202081"/>
              <a:chExt cx="237346" cy="164806"/>
            </a:xfrm>
          </p:grpSpPr>
          <p:sp>
            <p:nvSpPr>
              <p:cNvPr id="284" name="Forme libre 283"/>
              <p:cNvSpPr/>
              <p:nvPr/>
            </p:nvSpPr>
            <p:spPr>
              <a:xfrm rot="665520">
                <a:off x="2755205" y="5254822"/>
                <a:ext cx="221274" cy="112065"/>
              </a:xfrm>
              <a:custGeom>
                <a:avLst/>
                <a:gdLst>
                  <a:gd name="connsiteX0" fmla="*/ 0 w 339047"/>
                  <a:gd name="connsiteY0" fmla="*/ 113016 h 113016"/>
                  <a:gd name="connsiteX1" fmla="*/ 339047 w 339047"/>
                  <a:gd name="connsiteY1" fmla="*/ 0 h 11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9047" h="113016">
                    <a:moveTo>
                      <a:pt x="0" y="113016"/>
                    </a:moveTo>
                    <a:lnTo>
                      <a:pt x="33904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/>
              </a:p>
            </p:txBody>
          </p:sp>
          <p:sp>
            <p:nvSpPr>
              <p:cNvPr id="285" name="Forme libre 284"/>
              <p:cNvSpPr/>
              <p:nvPr/>
            </p:nvSpPr>
            <p:spPr>
              <a:xfrm rot="665520">
                <a:off x="2739133" y="5202081"/>
                <a:ext cx="221274" cy="112065"/>
              </a:xfrm>
              <a:custGeom>
                <a:avLst/>
                <a:gdLst>
                  <a:gd name="connsiteX0" fmla="*/ 0 w 339047"/>
                  <a:gd name="connsiteY0" fmla="*/ 113016 h 113016"/>
                  <a:gd name="connsiteX1" fmla="*/ 339047 w 339047"/>
                  <a:gd name="connsiteY1" fmla="*/ 0 h 11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9047" h="113016">
                    <a:moveTo>
                      <a:pt x="0" y="113016"/>
                    </a:moveTo>
                    <a:lnTo>
                      <a:pt x="33904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/>
              </a:p>
            </p:txBody>
          </p:sp>
        </p:grpSp>
        <p:sp>
          <p:nvSpPr>
            <p:cNvPr id="282" name="Forme libre 281"/>
            <p:cNvSpPr/>
            <p:nvPr/>
          </p:nvSpPr>
          <p:spPr>
            <a:xfrm rot="5724178">
              <a:off x="2972306" y="4638185"/>
              <a:ext cx="221274" cy="112065"/>
            </a:xfrm>
            <a:custGeom>
              <a:avLst/>
              <a:gdLst>
                <a:gd name="connsiteX0" fmla="*/ 0 w 339047"/>
                <a:gd name="connsiteY0" fmla="*/ 113016 h 113016"/>
                <a:gd name="connsiteX1" fmla="*/ 339047 w 339047"/>
                <a:gd name="connsiteY1" fmla="*/ 0 h 113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047" h="113016">
                  <a:moveTo>
                    <a:pt x="0" y="113016"/>
                  </a:moveTo>
                  <a:lnTo>
                    <a:pt x="339047" y="0"/>
                  </a:lnTo>
                </a:path>
              </a:pathLst>
            </a:custGeom>
            <a:noFill/>
            <a:ln w="12700">
              <a:solidFill>
                <a:srgbClr val="2806BA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/>
            </a:p>
          </p:txBody>
        </p:sp>
      </p:grpSp>
      <p:sp>
        <p:nvSpPr>
          <p:cNvPr id="286" name="Forme libre 285"/>
          <p:cNvSpPr/>
          <p:nvPr/>
        </p:nvSpPr>
        <p:spPr>
          <a:xfrm rot="13274279">
            <a:off x="2805868" y="2229224"/>
            <a:ext cx="221274" cy="112065"/>
          </a:xfrm>
          <a:custGeom>
            <a:avLst/>
            <a:gdLst>
              <a:gd name="connsiteX0" fmla="*/ 0 w 339047"/>
              <a:gd name="connsiteY0" fmla="*/ 113016 h 113016"/>
              <a:gd name="connsiteX1" fmla="*/ 339047 w 339047"/>
              <a:gd name="connsiteY1" fmla="*/ 0 h 113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047" h="113016">
                <a:moveTo>
                  <a:pt x="0" y="113016"/>
                </a:moveTo>
                <a:lnTo>
                  <a:pt x="339047" y="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287" name="Forme libre 286"/>
          <p:cNvSpPr/>
          <p:nvPr/>
        </p:nvSpPr>
        <p:spPr>
          <a:xfrm rot="378405">
            <a:off x="3222479" y="2325688"/>
            <a:ext cx="221274" cy="112065"/>
          </a:xfrm>
          <a:custGeom>
            <a:avLst/>
            <a:gdLst>
              <a:gd name="connsiteX0" fmla="*/ 0 w 339047"/>
              <a:gd name="connsiteY0" fmla="*/ 113016 h 113016"/>
              <a:gd name="connsiteX1" fmla="*/ 339047 w 339047"/>
              <a:gd name="connsiteY1" fmla="*/ 0 h 113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047" h="113016">
                <a:moveTo>
                  <a:pt x="0" y="113016"/>
                </a:moveTo>
                <a:lnTo>
                  <a:pt x="339047" y="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289" name="Forme libre 288"/>
          <p:cNvSpPr/>
          <p:nvPr/>
        </p:nvSpPr>
        <p:spPr>
          <a:xfrm rot="4675573">
            <a:off x="3676901" y="2348199"/>
            <a:ext cx="221274" cy="112065"/>
          </a:xfrm>
          <a:custGeom>
            <a:avLst/>
            <a:gdLst>
              <a:gd name="connsiteX0" fmla="*/ 0 w 339047"/>
              <a:gd name="connsiteY0" fmla="*/ 113016 h 113016"/>
              <a:gd name="connsiteX1" fmla="*/ 339047 w 339047"/>
              <a:gd name="connsiteY1" fmla="*/ 0 h 113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047" h="113016">
                <a:moveTo>
                  <a:pt x="0" y="113016"/>
                </a:moveTo>
                <a:lnTo>
                  <a:pt x="339047" y="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290" name="Forme libre 289"/>
          <p:cNvSpPr/>
          <p:nvPr/>
        </p:nvSpPr>
        <p:spPr>
          <a:xfrm rot="10800000">
            <a:off x="3725867" y="2123486"/>
            <a:ext cx="221274" cy="112065"/>
          </a:xfrm>
          <a:custGeom>
            <a:avLst/>
            <a:gdLst>
              <a:gd name="connsiteX0" fmla="*/ 0 w 339047"/>
              <a:gd name="connsiteY0" fmla="*/ 113016 h 113016"/>
              <a:gd name="connsiteX1" fmla="*/ 339047 w 339047"/>
              <a:gd name="connsiteY1" fmla="*/ 0 h 113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047" h="113016">
                <a:moveTo>
                  <a:pt x="0" y="113016"/>
                </a:moveTo>
                <a:lnTo>
                  <a:pt x="339047" y="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291" name="Forme libre 290"/>
          <p:cNvSpPr/>
          <p:nvPr/>
        </p:nvSpPr>
        <p:spPr>
          <a:xfrm rot="5400000">
            <a:off x="3810869" y="1730558"/>
            <a:ext cx="221274" cy="112065"/>
          </a:xfrm>
          <a:custGeom>
            <a:avLst/>
            <a:gdLst>
              <a:gd name="connsiteX0" fmla="*/ 0 w 339047"/>
              <a:gd name="connsiteY0" fmla="*/ 113016 h 113016"/>
              <a:gd name="connsiteX1" fmla="*/ 339047 w 339047"/>
              <a:gd name="connsiteY1" fmla="*/ 0 h 113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047" h="113016">
                <a:moveTo>
                  <a:pt x="0" y="113016"/>
                </a:moveTo>
                <a:lnTo>
                  <a:pt x="339047" y="0"/>
                </a:lnTo>
              </a:path>
            </a:pathLst>
          </a:custGeom>
          <a:noFill/>
          <a:ln w="12700">
            <a:solidFill>
              <a:srgbClr val="2806BA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292" name="Forme libre 291"/>
          <p:cNvSpPr/>
          <p:nvPr/>
        </p:nvSpPr>
        <p:spPr>
          <a:xfrm rot="2329839">
            <a:off x="4228943" y="2637315"/>
            <a:ext cx="221274" cy="112065"/>
          </a:xfrm>
          <a:custGeom>
            <a:avLst/>
            <a:gdLst>
              <a:gd name="connsiteX0" fmla="*/ 0 w 339047"/>
              <a:gd name="connsiteY0" fmla="*/ 113016 h 113016"/>
              <a:gd name="connsiteX1" fmla="*/ 339047 w 339047"/>
              <a:gd name="connsiteY1" fmla="*/ 0 h 113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047" h="113016">
                <a:moveTo>
                  <a:pt x="0" y="113016"/>
                </a:moveTo>
                <a:lnTo>
                  <a:pt x="339047" y="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grpSp>
        <p:nvGrpSpPr>
          <p:cNvPr id="293" name="Groupe 292"/>
          <p:cNvGrpSpPr/>
          <p:nvPr/>
        </p:nvGrpSpPr>
        <p:grpSpPr>
          <a:xfrm rot="2200437">
            <a:off x="3885149" y="2851738"/>
            <a:ext cx="209138" cy="258095"/>
            <a:chOff x="3026910" y="4546760"/>
            <a:chExt cx="209138" cy="258095"/>
          </a:xfrm>
        </p:grpSpPr>
        <p:grpSp>
          <p:nvGrpSpPr>
            <p:cNvPr id="294" name="Groupe 293"/>
            <p:cNvGrpSpPr/>
            <p:nvPr/>
          </p:nvGrpSpPr>
          <p:grpSpPr>
            <a:xfrm rot="5108964">
              <a:off x="3034972" y="4583030"/>
              <a:ext cx="237346" cy="164806"/>
              <a:chOff x="2739133" y="5202081"/>
              <a:chExt cx="237346" cy="164806"/>
            </a:xfrm>
          </p:grpSpPr>
          <p:sp>
            <p:nvSpPr>
              <p:cNvPr id="296" name="Forme libre 295"/>
              <p:cNvSpPr/>
              <p:nvPr/>
            </p:nvSpPr>
            <p:spPr>
              <a:xfrm rot="665520">
                <a:off x="2755205" y="5254822"/>
                <a:ext cx="221274" cy="112065"/>
              </a:xfrm>
              <a:custGeom>
                <a:avLst/>
                <a:gdLst>
                  <a:gd name="connsiteX0" fmla="*/ 0 w 339047"/>
                  <a:gd name="connsiteY0" fmla="*/ 113016 h 113016"/>
                  <a:gd name="connsiteX1" fmla="*/ 339047 w 339047"/>
                  <a:gd name="connsiteY1" fmla="*/ 0 h 11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9047" h="113016">
                    <a:moveTo>
                      <a:pt x="0" y="113016"/>
                    </a:moveTo>
                    <a:lnTo>
                      <a:pt x="33904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/>
              </a:p>
            </p:txBody>
          </p:sp>
          <p:sp>
            <p:nvSpPr>
              <p:cNvPr id="297" name="Forme libre 296"/>
              <p:cNvSpPr/>
              <p:nvPr/>
            </p:nvSpPr>
            <p:spPr>
              <a:xfrm rot="665520">
                <a:off x="2739133" y="5202081"/>
                <a:ext cx="221274" cy="112065"/>
              </a:xfrm>
              <a:custGeom>
                <a:avLst/>
                <a:gdLst>
                  <a:gd name="connsiteX0" fmla="*/ 0 w 339047"/>
                  <a:gd name="connsiteY0" fmla="*/ 113016 h 113016"/>
                  <a:gd name="connsiteX1" fmla="*/ 339047 w 339047"/>
                  <a:gd name="connsiteY1" fmla="*/ 0 h 11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9047" h="113016">
                    <a:moveTo>
                      <a:pt x="0" y="113016"/>
                    </a:moveTo>
                    <a:lnTo>
                      <a:pt x="33904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/>
              </a:p>
            </p:txBody>
          </p:sp>
        </p:grpSp>
        <p:sp>
          <p:nvSpPr>
            <p:cNvPr id="295" name="Forme libre 294"/>
            <p:cNvSpPr/>
            <p:nvPr/>
          </p:nvSpPr>
          <p:spPr>
            <a:xfrm rot="5724178">
              <a:off x="2972306" y="4638185"/>
              <a:ext cx="221274" cy="112065"/>
            </a:xfrm>
            <a:custGeom>
              <a:avLst/>
              <a:gdLst>
                <a:gd name="connsiteX0" fmla="*/ 0 w 339047"/>
                <a:gd name="connsiteY0" fmla="*/ 113016 h 113016"/>
                <a:gd name="connsiteX1" fmla="*/ 339047 w 339047"/>
                <a:gd name="connsiteY1" fmla="*/ 0 h 113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047" h="113016">
                  <a:moveTo>
                    <a:pt x="0" y="113016"/>
                  </a:moveTo>
                  <a:lnTo>
                    <a:pt x="339047" y="0"/>
                  </a:lnTo>
                </a:path>
              </a:pathLst>
            </a:custGeom>
            <a:noFill/>
            <a:ln w="12700">
              <a:solidFill>
                <a:srgbClr val="2806BA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/>
            </a:p>
          </p:txBody>
        </p:sp>
      </p:grpSp>
      <p:sp>
        <p:nvSpPr>
          <p:cNvPr id="298" name="Forme libre 297"/>
          <p:cNvSpPr/>
          <p:nvPr/>
        </p:nvSpPr>
        <p:spPr>
          <a:xfrm rot="18043657">
            <a:off x="4093862" y="2280179"/>
            <a:ext cx="221274" cy="112065"/>
          </a:xfrm>
          <a:custGeom>
            <a:avLst/>
            <a:gdLst>
              <a:gd name="connsiteX0" fmla="*/ 0 w 339047"/>
              <a:gd name="connsiteY0" fmla="*/ 113016 h 113016"/>
              <a:gd name="connsiteX1" fmla="*/ 339047 w 339047"/>
              <a:gd name="connsiteY1" fmla="*/ 0 h 113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047" h="113016">
                <a:moveTo>
                  <a:pt x="0" y="113016"/>
                </a:moveTo>
                <a:lnTo>
                  <a:pt x="339047" y="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grpSp>
        <p:nvGrpSpPr>
          <p:cNvPr id="299" name="Groupe 298"/>
          <p:cNvGrpSpPr/>
          <p:nvPr/>
        </p:nvGrpSpPr>
        <p:grpSpPr>
          <a:xfrm rot="6630983">
            <a:off x="3944679" y="2256910"/>
            <a:ext cx="248583" cy="158950"/>
            <a:chOff x="2270279" y="5058538"/>
            <a:chExt cx="248583" cy="158950"/>
          </a:xfrm>
        </p:grpSpPr>
        <p:sp>
          <p:nvSpPr>
            <p:cNvPr id="300" name="Forme libre 299"/>
            <p:cNvSpPr/>
            <p:nvPr/>
          </p:nvSpPr>
          <p:spPr>
            <a:xfrm rot="665520">
              <a:off x="2297588" y="5105423"/>
              <a:ext cx="221274" cy="112065"/>
            </a:xfrm>
            <a:custGeom>
              <a:avLst/>
              <a:gdLst>
                <a:gd name="connsiteX0" fmla="*/ 0 w 339047"/>
                <a:gd name="connsiteY0" fmla="*/ 113016 h 113016"/>
                <a:gd name="connsiteX1" fmla="*/ 339047 w 339047"/>
                <a:gd name="connsiteY1" fmla="*/ 0 h 113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047" h="113016">
                  <a:moveTo>
                    <a:pt x="0" y="113016"/>
                  </a:moveTo>
                  <a:lnTo>
                    <a:pt x="339047" y="0"/>
                  </a:lnTo>
                </a:path>
              </a:pathLst>
            </a:custGeom>
            <a:noFill/>
            <a:ln w="12700">
              <a:solidFill>
                <a:srgbClr val="2806BA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/>
            </a:p>
          </p:txBody>
        </p:sp>
        <p:sp>
          <p:nvSpPr>
            <p:cNvPr id="301" name="Forme libre 300"/>
            <p:cNvSpPr/>
            <p:nvPr/>
          </p:nvSpPr>
          <p:spPr>
            <a:xfrm rot="11485710">
              <a:off x="2270279" y="5058538"/>
              <a:ext cx="221274" cy="112065"/>
            </a:xfrm>
            <a:custGeom>
              <a:avLst/>
              <a:gdLst>
                <a:gd name="connsiteX0" fmla="*/ 0 w 339047"/>
                <a:gd name="connsiteY0" fmla="*/ 113016 h 113016"/>
                <a:gd name="connsiteX1" fmla="*/ 339047 w 339047"/>
                <a:gd name="connsiteY1" fmla="*/ 0 h 113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047" h="113016">
                  <a:moveTo>
                    <a:pt x="0" y="113016"/>
                  </a:moveTo>
                  <a:lnTo>
                    <a:pt x="339047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/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3235650" y="3443159"/>
            <a:ext cx="221317" cy="339993"/>
            <a:chOff x="4933831" y="4237152"/>
            <a:chExt cx="221317" cy="339993"/>
          </a:xfrm>
        </p:grpSpPr>
        <p:grpSp>
          <p:nvGrpSpPr>
            <p:cNvPr id="302" name="Groupe 301"/>
            <p:cNvGrpSpPr/>
            <p:nvPr/>
          </p:nvGrpSpPr>
          <p:grpSpPr>
            <a:xfrm rot="3004064">
              <a:off x="4897561" y="4376069"/>
              <a:ext cx="237346" cy="164806"/>
              <a:chOff x="2739133" y="5202081"/>
              <a:chExt cx="237346" cy="164806"/>
            </a:xfrm>
          </p:grpSpPr>
          <p:sp>
            <p:nvSpPr>
              <p:cNvPr id="303" name="Forme libre 302"/>
              <p:cNvSpPr/>
              <p:nvPr/>
            </p:nvSpPr>
            <p:spPr>
              <a:xfrm rot="665520">
                <a:off x="2755205" y="5254822"/>
                <a:ext cx="221274" cy="112065"/>
              </a:xfrm>
              <a:custGeom>
                <a:avLst/>
                <a:gdLst>
                  <a:gd name="connsiteX0" fmla="*/ 0 w 339047"/>
                  <a:gd name="connsiteY0" fmla="*/ 113016 h 113016"/>
                  <a:gd name="connsiteX1" fmla="*/ 339047 w 339047"/>
                  <a:gd name="connsiteY1" fmla="*/ 0 h 11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9047" h="113016">
                    <a:moveTo>
                      <a:pt x="0" y="113016"/>
                    </a:moveTo>
                    <a:lnTo>
                      <a:pt x="339047" y="0"/>
                    </a:lnTo>
                  </a:path>
                </a:pathLst>
              </a:custGeom>
              <a:noFill/>
              <a:ln w="12700">
                <a:solidFill>
                  <a:srgbClr val="2806BA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/>
              </a:p>
            </p:txBody>
          </p:sp>
          <p:sp>
            <p:nvSpPr>
              <p:cNvPr id="304" name="Forme libre 303"/>
              <p:cNvSpPr/>
              <p:nvPr/>
            </p:nvSpPr>
            <p:spPr>
              <a:xfrm rot="665520">
                <a:off x="2739133" y="5202081"/>
                <a:ext cx="221274" cy="112065"/>
              </a:xfrm>
              <a:custGeom>
                <a:avLst/>
                <a:gdLst>
                  <a:gd name="connsiteX0" fmla="*/ 0 w 339047"/>
                  <a:gd name="connsiteY0" fmla="*/ 113016 h 113016"/>
                  <a:gd name="connsiteX1" fmla="*/ 339047 w 339047"/>
                  <a:gd name="connsiteY1" fmla="*/ 0 h 11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9047" h="113016">
                    <a:moveTo>
                      <a:pt x="0" y="113016"/>
                    </a:moveTo>
                    <a:lnTo>
                      <a:pt x="33904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/>
              </a:p>
            </p:txBody>
          </p:sp>
        </p:grpSp>
        <p:grpSp>
          <p:nvGrpSpPr>
            <p:cNvPr id="305" name="Groupe 304"/>
            <p:cNvGrpSpPr/>
            <p:nvPr/>
          </p:nvGrpSpPr>
          <p:grpSpPr>
            <a:xfrm rot="13787346">
              <a:off x="4954072" y="4273422"/>
              <a:ext cx="237346" cy="164806"/>
              <a:chOff x="2739133" y="5202081"/>
              <a:chExt cx="237346" cy="164806"/>
            </a:xfrm>
          </p:grpSpPr>
          <p:sp>
            <p:nvSpPr>
              <p:cNvPr id="306" name="Forme libre 305"/>
              <p:cNvSpPr/>
              <p:nvPr/>
            </p:nvSpPr>
            <p:spPr>
              <a:xfrm rot="665520">
                <a:off x="2755205" y="5254822"/>
                <a:ext cx="221274" cy="112065"/>
              </a:xfrm>
              <a:custGeom>
                <a:avLst/>
                <a:gdLst>
                  <a:gd name="connsiteX0" fmla="*/ 0 w 339047"/>
                  <a:gd name="connsiteY0" fmla="*/ 113016 h 113016"/>
                  <a:gd name="connsiteX1" fmla="*/ 339047 w 339047"/>
                  <a:gd name="connsiteY1" fmla="*/ 0 h 11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9047" h="113016">
                    <a:moveTo>
                      <a:pt x="0" y="113016"/>
                    </a:moveTo>
                    <a:lnTo>
                      <a:pt x="339047" y="0"/>
                    </a:lnTo>
                  </a:path>
                </a:pathLst>
              </a:custGeom>
              <a:noFill/>
              <a:ln w="12700">
                <a:solidFill>
                  <a:srgbClr val="2806BA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/>
              </a:p>
            </p:txBody>
          </p:sp>
          <p:sp>
            <p:nvSpPr>
              <p:cNvPr id="307" name="Forme libre 306"/>
              <p:cNvSpPr/>
              <p:nvPr/>
            </p:nvSpPr>
            <p:spPr>
              <a:xfrm rot="665520">
                <a:off x="2739133" y="5202081"/>
                <a:ext cx="221274" cy="112065"/>
              </a:xfrm>
              <a:custGeom>
                <a:avLst/>
                <a:gdLst>
                  <a:gd name="connsiteX0" fmla="*/ 0 w 339047"/>
                  <a:gd name="connsiteY0" fmla="*/ 113016 h 113016"/>
                  <a:gd name="connsiteX1" fmla="*/ 339047 w 339047"/>
                  <a:gd name="connsiteY1" fmla="*/ 0 h 11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9047" h="113016">
                    <a:moveTo>
                      <a:pt x="0" y="113016"/>
                    </a:moveTo>
                    <a:lnTo>
                      <a:pt x="33904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/>
              </a:p>
            </p:txBody>
          </p:sp>
        </p:grpSp>
      </p:grpSp>
      <p:grpSp>
        <p:nvGrpSpPr>
          <p:cNvPr id="308" name="Groupe 307"/>
          <p:cNvGrpSpPr/>
          <p:nvPr/>
        </p:nvGrpSpPr>
        <p:grpSpPr>
          <a:xfrm rot="3004064">
            <a:off x="4029045" y="4018829"/>
            <a:ext cx="237346" cy="164806"/>
            <a:chOff x="2739133" y="5202081"/>
            <a:chExt cx="237346" cy="164806"/>
          </a:xfrm>
        </p:grpSpPr>
        <p:sp>
          <p:nvSpPr>
            <p:cNvPr id="309" name="Forme libre 308"/>
            <p:cNvSpPr/>
            <p:nvPr/>
          </p:nvSpPr>
          <p:spPr>
            <a:xfrm rot="665520">
              <a:off x="2755205" y="5254822"/>
              <a:ext cx="221274" cy="112065"/>
            </a:xfrm>
            <a:custGeom>
              <a:avLst/>
              <a:gdLst>
                <a:gd name="connsiteX0" fmla="*/ 0 w 339047"/>
                <a:gd name="connsiteY0" fmla="*/ 113016 h 113016"/>
                <a:gd name="connsiteX1" fmla="*/ 339047 w 339047"/>
                <a:gd name="connsiteY1" fmla="*/ 0 h 113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047" h="113016">
                  <a:moveTo>
                    <a:pt x="0" y="113016"/>
                  </a:moveTo>
                  <a:lnTo>
                    <a:pt x="339047" y="0"/>
                  </a:lnTo>
                </a:path>
              </a:pathLst>
            </a:custGeom>
            <a:noFill/>
            <a:ln w="12700">
              <a:solidFill>
                <a:srgbClr val="2806BA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/>
            </a:p>
          </p:txBody>
        </p:sp>
        <p:sp>
          <p:nvSpPr>
            <p:cNvPr id="310" name="Forme libre 309"/>
            <p:cNvSpPr/>
            <p:nvPr/>
          </p:nvSpPr>
          <p:spPr>
            <a:xfrm rot="665520">
              <a:off x="2739133" y="5202081"/>
              <a:ext cx="221274" cy="112065"/>
            </a:xfrm>
            <a:custGeom>
              <a:avLst/>
              <a:gdLst>
                <a:gd name="connsiteX0" fmla="*/ 0 w 339047"/>
                <a:gd name="connsiteY0" fmla="*/ 113016 h 113016"/>
                <a:gd name="connsiteX1" fmla="*/ 339047 w 339047"/>
                <a:gd name="connsiteY1" fmla="*/ 0 h 113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047" h="113016">
                  <a:moveTo>
                    <a:pt x="0" y="113016"/>
                  </a:moveTo>
                  <a:lnTo>
                    <a:pt x="339047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/>
            </a:p>
          </p:txBody>
        </p:sp>
      </p:grpSp>
      <p:sp>
        <p:nvSpPr>
          <p:cNvPr id="313" name="Forme libre 312"/>
          <p:cNvSpPr/>
          <p:nvPr/>
        </p:nvSpPr>
        <p:spPr>
          <a:xfrm rot="14452866">
            <a:off x="4078642" y="3965714"/>
            <a:ext cx="221274" cy="112065"/>
          </a:xfrm>
          <a:custGeom>
            <a:avLst/>
            <a:gdLst>
              <a:gd name="connsiteX0" fmla="*/ 0 w 339047"/>
              <a:gd name="connsiteY0" fmla="*/ 113016 h 113016"/>
              <a:gd name="connsiteX1" fmla="*/ 339047 w 339047"/>
              <a:gd name="connsiteY1" fmla="*/ 0 h 113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047" h="113016">
                <a:moveTo>
                  <a:pt x="0" y="113016"/>
                </a:moveTo>
                <a:lnTo>
                  <a:pt x="339047" y="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314" name="Forme libre 313"/>
          <p:cNvSpPr/>
          <p:nvPr/>
        </p:nvSpPr>
        <p:spPr>
          <a:xfrm rot="18519948">
            <a:off x="3886437" y="3486997"/>
            <a:ext cx="221274" cy="112065"/>
          </a:xfrm>
          <a:custGeom>
            <a:avLst/>
            <a:gdLst>
              <a:gd name="connsiteX0" fmla="*/ 0 w 339047"/>
              <a:gd name="connsiteY0" fmla="*/ 113016 h 113016"/>
              <a:gd name="connsiteX1" fmla="*/ 339047 w 339047"/>
              <a:gd name="connsiteY1" fmla="*/ 0 h 113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047" h="113016">
                <a:moveTo>
                  <a:pt x="0" y="113016"/>
                </a:moveTo>
                <a:lnTo>
                  <a:pt x="339047" y="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315" name="Forme libre 314"/>
          <p:cNvSpPr/>
          <p:nvPr/>
        </p:nvSpPr>
        <p:spPr>
          <a:xfrm rot="18519948">
            <a:off x="4070840" y="2793992"/>
            <a:ext cx="221274" cy="112065"/>
          </a:xfrm>
          <a:custGeom>
            <a:avLst/>
            <a:gdLst>
              <a:gd name="connsiteX0" fmla="*/ 0 w 339047"/>
              <a:gd name="connsiteY0" fmla="*/ 113016 h 113016"/>
              <a:gd name="connsiteX1" fmla="*/ 339047 w 339047"/>
              <a:gd name="connsiteY1" fmla="*/ 0 h 113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047" h="113016">
                <a:moveTo>
                  <a:pt x="0" y="113016"/>
                </a:moveTo>
                <a:lnTo>
                  <a:pt x="339047" y="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103" name="Forme libre 102"/>
          <p:cNvSpPr/>
          <p:nvPr/>
        </p:nvSpPr>
        <p:spPr>
          <a:xfrm>
            <a:off x="4145779" y="2396024"/>
            <a:ext cx="440690" cy="196291"/>
          </a:xfrm>
          <a:custGeom>
            <a:avLst/>
            <a:gdLst>
              <a:gd name="connsiteX0" fmla="*/ 0 w 920750"/>
              <a:gd name="connsiteY0" fmla="*/ 228600 h 311758"/>
              <a:gd name="connsiteX1" fmla="*/ 590550 w 920750"/>
              <a:gd name="connsiteY1" fmla="*/ 311150 h 311758"/>
              <a:gd name="connsiteX2" fmla="*/ 742950 w 920750"/>
              <a:gd name="connsiteY2" fmla="*/ 190500 h 311758"/>
              <a:gd name="connsiteX3" fmla="*/ 806450 w 920750"/>
              <a:gd name="connsiteY3" fmla="*/ 57150 h 311758"/>
              <a:gd name="connsiteX4" fmla="*/ 920750 w 920750"/>
              <a:gd name="connsiteY4" fmla="*/ 0 h 311758"/>
              <a:gd name="connsiteX0" fmla="*/ 0 w 920750"/>
              <a:gd name="connsiteY0" fmla="*/ 228600 h 268681"/>
              <a:gd name="connsiteX1" fmla="*/ 407670 w 920750"/>
              <a:gd name="connsiteY1" fmla="*/ 265430 h 268681"/>
              <a:gd name="connsiteX2" fmla="*/ 742950 w 920750"/>
              <a:gd name="connsiteY2" fmla="*/ 190500 h 268681"/>
              <a:gd name="connsiteX3" fmla="*/ 806450 w 920750"/>
              <a:gd name="connsiteY3" fmla="*/ 57150 h 268681"/>
              <a:gd name="connsiteX4" fmla="*/ 920750 w 920750"/>
              <a:gd name="connsiteY4" fmla="*/ 0 h 268681"/>
              <a:gd name="connsiteX0" fmla="*/ 0 w 920750"/>
              <a:gd name="connsiteY0" fmla="*/ 228600 h 268681"/>
              <a:gd name="connsiteX1" fmla="*/ 407670 w 920750"/>
              <a:gd name="connsiteY1" fmla="*/ 265430 h 268681"/>
              <a:gd name="connsiteX2" fmla="*/ 384810 w 920750"/>
              <a:gd name="connsiteY2" fmla="*/ 190500 h 268681"/>
              <a:gd name="connsiteX3" fmla="*/ 806450 w 920750"/>
              <a:gd name="connsiteY3" fmla="*/ 57150 h 268681"/>
              <a:gd name="connsiteX4" fmla="*/ 920750 w 920750"/>
              <a:gd name="connsiteY4" fmla="*/ 0 h 268681"/>
              <a:gd name="connsiteX0" fmla="*/ 0 w 806450"/>
              <a:gd name="connsiteY0" fmla="*/ 171450 h 211531"/>
              <a:gd name="connsiteX1" fmla="*/ 407670 w 806450"/>
              <a:gd name="connsiteY1" fmla="*/ 208280 h 211531"/>
              <a:gd name="connsiteX2" fmla="*/ 384810 w 806450"/>
              <a:gd name="connsiteY2" fmla="*/ 133350 h 211531"/>
              <a:gd name="connsiteX3" fmla="*/ 806450 w 806450"/>
              <a:gd name="connsiteY3" fmla="*/ 0 h 211531"/>
              <a:gd name="connsiteX0" fmla="*/ 0 w 440690"/>
              <a:gd name="connsiteY0" fmla="*/ 156210 h 196291"/>
              <a:gd name="connsiteX1" fmla="*/ 407670 w 440690"/>
              <a:gd name="connsiteY1" fmla="*/ 193040 h 196291"/>
              <a:gd name="connsiteX2" fmla="*/ 384810 w 440690"/>
              <a:gd name="connsiteY2" fmla="*/ 118110 h 196291"/>
              <a:gd name="connsiteX3" fmla="*/ 440690 w 440690"/>
              <a:gd name="connsiteY3" fmla="*/ 0 h 196291"/>
              <a:gd name="connsiteX0" fmla="*/ 0 w 440690"/>
              <a:gd name="connsiteY0" fmla="*/ 156210 h 196291"/>
              <a:gd name="connsiteX1" fmla="*/ 262890 w 440690"/>
              <a:gd name="connsiteY1" fmla="*/ 193040 h 196291"/>
              <a:gd name="connsiteX2" fmla="*/ 384810 w 440690"/>
              <a:gd name="connsiteY2" fmla="*/ 118110 h 196291"/>
              <a:gd name="connsiteX3" fmla="*/ 440690 w 440690"/>
              <a:gd name="connsiteY3" fmla="*/ 0 h 196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690" h="196291">
                <a:moveTo>
                  <a:pt x="0" y="156210"/>
                </a:moveTo>
                <a:cubicBezTo>
                  <a:pt x="233362" y="200660"/>
                  <a:pt x="198755" y="199390"/>
                  <a:pt x="262890" y="193040"/>
                </a:cubicBezTo>
                <a:cubicBezTo>
                  <a:pt x="327025" y="186690"/>
                  <a:pt x="355177" y="150283"/>
                  <a:pt x="384810" y="118110"/>
                </a:cubicBezTo>
                <a:cubicBezTo>
                  <a:pt x="414443" y="85937"/>
                  <a:pt x="351367" y="31750"/>
                  <a:pt x="440690" y="0"/>
                </a:cubicBezTo>
              </a:path>
            </a:pathLst>
          </a:custGeom>
          <a:noFill/>
          <a:ln w="5080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4" name="Rectangle 63"/>
          <p:cNvSpPr>
            <a:spLocks noChangeArrowheads="1"/>
          </p:cNvSpPr>
          <p:nvPr/>
        </p:nvSpPr>
        <p:spPr bwMode="auto">
          <a:xfrm>
            <a:off x="4475910" y="2532336"/>
            <a:ext cx="10807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b="1" i="1" dirty="0" smtClean="0"/>
              <a:t>Accès au parking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b="1" i="1" dirty="0" smtClean="0"/>
              <a:t>des Cardeurs</a:t>
            </a:r>
            <a:endParaRPr lang="fr-FR" altLang="fr-FR" sz="1000" b="1" i="1" dirty="0"/>
          </a:p>
        </p:txBody>
      </p:sp>
      <p:sp>
        <p:nvSpPr>
          <p:cNvPr id="105" name="Rectangle 104"/>
          <p:cNvSpPr/>
          <p:nvPr/>
        </p:nvSpPr>
        <p:spPr>
          <a:xfrm rot="20496132">
            <a:off x="4573277" y="2199248"/>
            <a:ext cx="532353" cy="23400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6" name="Image 10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228" y="1990408"/>
            <a:ext cx="374737" cy="374737"/>
          </a:xfrm>
          <a:prstGeom prst="rect">
            <a:avLst/>
          </a:prstGeom>
        </p:spPr>
      </p:pic>
      <p:sp>
        <p:nvSpPr>
          <p:cNvPr id="107" name="Rectangle 63"/>
          <p:cNvSpPr>
            <a:spLocks noChangeArrowheads="1"/>
          </p:cNvSpPr>
          <p:nvPr/>
        </p:nvSpPr>
        <p:spPr bwMode="auto">
          <a:xfrm>
            <a:off x="5062942" y="2105552"/>
            <a:ext cx="8034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b="1" i="1" dirty="0" smtClean="0"/>
              <a:t>Parking des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b="1" i="1" dirty="0" smtClean="0"/>
              <a:t>Cardeurs</a:t>
            </a:r>
            <a:endParaRPr lang="fr-FR" altLang="fr-FR" sz="1000" b="1" i="1" dirty="0"/>
          </a:p>
        </p:txBody>
      </p:sp>
      <p:grpSp>
        <p:nvGrpSpPr>
          <p:cNvPr id="110" name="Groupe 109"/>
          <p:cNvGrpSpPr/>
          <p:nvPr/>
        </p:nvGrpSpPr>
        <p:grpSpPr>
          <a:xfrm rot="5581175">
            <a:off x="4130537" y="1248601"/>
            <a:ext cx="209138" cy="258095"/>
            <a:chOff x="3026910" y="4546760"/>
            <a:chExt cx="209138" cy="258095"/>
          </a:xfrm>
        </p:grpSpPr>
        <p:grpSp>
          <p:nvGrpSpPr>
            <p:cNvPr id="111" name="Groupe 110"/>
            <p:cNvGrpSpPr/>
            <p:nvPr/>
          </p:nvGrpSpPr>
          <p:grpSpPr>
            <a:xfrm rot="5108964">
              <a:off x="3034972" y="4583030"/>
              <a:ext cx="237346" cy="164806"/>
              <a:chOff x="2739133" y="5202081"/>
              <a:chExt cx="237346" cy="164806"/>
            </a:xfrm>
          </p:grpSpPr>
          <p:sp>
            <p:nvSpPr>
              <p:cNvPr id="113" name="Forme libre 112"/>
              <p:cNvSpPr/>
              <p:nvPr/>
            </p:nvSpPr>
            <p:spPr>
              <a:xfrm rot="665520">
                <a:off x="2755205" y="5254822"/>
                <a:ext cx="221274" cy="112065"/>
              </a:xfrm>
              <a:custGeom>
                <a:avLst/>
                <a:gdLst>
                  <a:gd name="connsiteX0" fmla="*/ 0 w 339047"/>
                  <a:gd name="connsiteY0" fmla="*/ 113016 h 113016"/>
                  <a:gd name="connsiteX1" fmla="*/ 339047 w 339047"/>
                  <a:gd name="connsiteY1" fmla="*/ 0 h 11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9047" h="113016">
                    <a:moveTo>
                      <a:pt x="0" y="113016"/>
                    </a:moveTo>
                    <a:lnTo>
                      <a:pt x="33904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/>
              </a:p>
            </p:txBody>
          </p:sp>
          <p:sp>
            <p:nvSpPr>
              <p:cNvPr id="114" name="Forme libre 113"/>
              <p:cNvSpPr/>
              <p:nvPr/>
            </p:nvSpPr>
            <p:spPr>
              <a:xfrm rot="665520">
                <a:off x="2739133" y="5202081"/>
                <a:ext cx="221274" cy="112065"/>
              </a:xfrm>
              <a:custGeom>
                <a:avLst/>
                <a:gdLst>
                  <a:gd name="connsiteX0" fmla="*/ 0 w 339047"/>
                  <a:gd name="connsiteY0" fmla="*/ 113016 h 113016"/>
                  <a:gd name="connsiteX1" fmla="*/ 339047 w 339047"/>
                  <a:gd name="connsiteY1" fmla="*/ 0 h 11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9047" h="113016">
                    <a:moveTo>
                      <a:pt x="0" y="113016"/>
                    </a:moveTo>
                    <a:lnTo>
                      <a:pt x="33904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/>
              </a:p>
            </p:txBody>
          </p:sp>
        </p:grpSp>
        <p:sp>
          <p:nvSpPr>
            <p:cNvPr id="112" name="Forme libre 111"/>
            <p:cNvSpPr/>
            <p:nvPr/>
          </p:nvSpPr>
          <p:spPr>
            <a:xfrm rot="5724178">
              <a:off x="2972306" y="4638185"/>
              <a:ext cx="221274" cy="112065"/>
            </a:xfrm>
            <a:custGeom>
              <a:avLst/>
              <a:gdLst>
                <a:gd name="connsiteX0" fmla="*/ 0 w 339047"/>
                <a:gd name="connsiteY0" fmla="*/ 113016 h 113016"/>
                <a:gd name="connsiteX1" fmla="*/ 339047 w 339047"/>
                <a:gd name="connsiteY1" fmla="*/ 0 h 113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047" h="113016">
                  <a:moveTo>
                    <a:pt x="0" y="113016"/>
                  </a:moveTo>
                  <a:lnTo>
                    <a:pt x="339047" y="0"/>
                  </a:lnTo>
                </a:path>
              </a:pathLst>
            </a:custGeom>
            <a:noFill/>
            <a:ln w="12700">
              <a:solidFill>
                <a:srgbClr val="2806BA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/>
            </a:p>
          </p:txBody>
        </p:sp>
      </p:grpSp>
      <p:sp>
        <p:nvSpPr>
          <p:cNvPr id="116" name="Rectangle 63"/>
          <p:cNvSpPr>
            <a:spLocks noChangeArrowheads="1"/>
          </p:cNvSpPr>
          <p:nvPr/>
        </p:nvSpPr>
        <p:spPr bwMode="auto">
          <a:xfrm rot="20603061">
            <a:off x="3003405" y="1373902"/>
            <a:ext cx="10086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b="1" i="1" dirty="0" smtClean="0"/>
              <a:t>Rue de la Molle</a:t>
            </a:r>
            <a:endParaRPr lang="fr-FR" altLang="fr-FR" sz="1000" b="1" i="1" dirty="0"/>
          </a:p>
        </p:txBody>
      </p:sp>
      <p:grpSp>
        <p:nvGrpSpPr>
          <p:cNvPr id="138" name="Groupe 137"/>
          <p:cNvGrpSpPr/>
          <p:nvPr/>
        </p:nvGrpSpPr>
        <p:grpSpPr>
          <a:xfrm>
            <a:off x="7228537" y="4679129"/>
            <a:ext cx="1817553" cy="1774207"/>
            <a:chOff x="26880" y="4458673"/>
            <a:chExt cx="1817553" cy="1774207"/>
          </a:xfrm>
        </p:grpSpPr>
        <p:grpSp>
          <p:nvGrpSpPr>
            <p:cNvPr id="140" name="Groupe 139"/>
            <p:cNvGrpSpPr/>
            <p:nvPr/>
          </p:nvGrpSpPr>
          <p:grpSpPr>
            <a:xfrm>
              <a:off x="26880" y="4458673"/>
              <a:ext cx="1817553" cy="1774207"/>
              <a:chOff x="7247089" y="4395318"/>
              <a:chExt cx="1817553" cy="1774207"/>
            </a:xfrm>
          </p:grpSpPr>
          <p:grpSp>
            <p:nvGrpSpPr>
              <p:cNvPr id="159" name="Groupe 158"/>
              <p:cNvGrpSpPr/>
              <p:nvPr/>
            </p:nvGrpSpPr>
            <p:grpSpPr>
              <a:xfrm>
                <a:off x="7247089" y="4395318"/>
                <a:ext cx="1817553" cy="1774207"/>
                <a:chOff x="3635896" y="323978"/>
                <a:chExt cx="1817553" cy="1774207"/>
              </a:xfrm>
            </p:grpSpPr>
            <p:sp>
              <p:nvSpPr>
                <p:cNvPr id="181" name="Rectangle 37"/>
                <p:cNvSpPr>
                  <a:spLocks noChangeArrowheads="1"/>
                </p:cNvSpPr>
                <p:nvPr/>
              </p:nvSpPr>
              <p:spPr bwMode="auto">
                <a:xfrm>
                  <a:off x="3635896" y="323978"/>
                  <a:ext cx="1817553" cy="177420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FR" altLang="fr-FR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9" name="Rectangle 63"/>
                <p:cNvSpPr>
                  <a:spLocks noChangeArrowheads="1"/>
                </p:cNvSpPr>
                <p:nvPr/>
              </p:nvSpPr>
              <p:spPr bwMode="auto">
                <a:xfrm>
                  <a:off x="3712485" y="452375"/>
                  <a:ext cx="1740964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800" b="1" dirty="0" smtClean="0"/>
                    <a:t>Plan de circulation</a:t>
                  </a:r>
                  <a:endParaRPr lang="fr-FR" altLang="fr-FR" sz="800" b="1" dirty="0"/>
                </a:p>
              </p:txBody>
            </p:sp>
          </p:grpSp>
          <p:sp>
            <p:nvSpPr>
              <p:cNvPr id="160" name="ZoneTexte 9"/>
              <p:cNvSpPr txBox="1">
                <a:spLocks noChangeArrowheads="1"/>
              </p:cNvSpPr>
              <p:nvPr/>
            </p:nvSpPr>
            <p:spPr bwMode="auto">
              <a:xfrm>
                <a:off x="7777505" y="4718781"/>
                <a:ext cx="11512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750" dirty="0" smtClean="0"/>
                  <a:t>Voie pour la circulation</a:t>
                </a:r>
              </a:p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750" dirty="0" smtClean="0"/>
                  <a:t>générale</a:t>
                </a:r>
                <a:endParaRPr lang="fr-FR" altLang="fr-FR" sz="750" dirty="0"/>
              </a:p>
            </p:txBody>
          </p:sp>
          <p:sp>
            <p:nvSpPr>
              <p:cNvPr id="161" name="Forme libre 160"/>
              <p:cNvSpPr/>
              <p:nvPr/>
            </p:nvSpPr>
            <p:spPr>
              <a:xfrm>
                <a:off x="7319346" y="4876413"/>
                <a:ext cx="432000" cy="0"/>
              </a:xfrm>
              <a:custGeom>
                <a:avLst/>
                <a:gdLst>
                  <a:gd name="connsiteX0" fmla="*/ 0 w 771525"/>
                  <a:gd name="connsiteY0" fmla="*/ 0 h 0"/>
                  <a:gd name="connsiteX1" fmla="*/ 771525 w 77152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71525">
                    <a:moveTo>
                      <a:pt x="0" y="0"/>
                    </a:moveTo>
                    <a:lnTo>
                      <a:pt x="771525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head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66" name="ZoneTexte 9"/>
              <p:cNvSpPr txBox="1">
                <a:spLocks noChangeArrowheads="1"/>
              </p:cNvSpPr>
              <p:nvPr/>
            </p:nvSpPr>
            <p:spPr bwMode="auto">
              <a:xfrm>
                <a:off x="7777505" y="5013302"/>
                <a:ext cx="556563" cy="2077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750" dirty="0" smtClean="0"/>
                  <a:t>Voie bus</a:t>
                </a:r>
                <a:endParaRPr lang="fr-FR" altLang="fr-FR" sz="750" dirty="0"/>
              </a:p>
            </p:txBody>
          </p:sp>
          <p:sp>
            <p:nvSpPr>
              <p:cNvPr id="167" name="Forme libre 166"/>
              <p:cNvSpPr/>
              <p:nvPr/>
            </p:nvSpPr>
            <p:spPr>
              <a:xfrm>
                <a:off x="7317007" y="5117177"/>
                <a:ext cx="432000" cy="0"/>
              </a:xfrm>
              <a:custGeom>
                <a:avLst/>
                <a:gdLst>
                  <a:gd name="connsiteX0" fmla="*/ 0 w 771525"/>
                  <a:gd name="connsiteY0" fmla="*/ 0 h 0"/>
                  <a:gd name="connsiteX1" fmla="*/ 771525 w 77152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71525">
                    <a:moveTo>
                      <a:pt x="0" y="0"/>
                    </a:moveTo>
                    <a:lnTo>
                      <a:pt x="771525" y="0"/>
                    </a:lnTo>
                  </a:path>
                </a:pathLst>
              </a:custGeom>
              <a:noFill/>
              <a:ln w="38100">
                <a:solidFill>
                  <a:srgbClr val="2806BA"/>
                </a:solidFill>
                <a:prstDash val="solid"/>
                <a:head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68" name="ZoneTexte 9"/>
              <p:cNvSpPr txBox="1">
                <a:spLocks noChangeArrowheads="1"/>
              </p:cNvSpPr>
              <p:nvPr/>
            </p:nvSpPr>
            <p:spPr bwMode="auto">
              <a:xfrm>
                <a:off x="7777505" y="5597808"/>
                <a:ext cx="877163" cy="2077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750" dirty="0" smtClean="0"/>
                  <a:t>Carrefour à feux</a:t>
                </a:r>
                <a:endParaRPr lang="fr-FR" altLang="fr-FR" sz="750" dirty="0"/>
              </a:p>
            </p:txBody>
          </p:sp>
          <p:sp>
            <p:nvSpPr>
              <p:cNvPr id="175" name="ZoneTexte 9"/>
              <p:cNvSpPr txBox="1">
                <a:spLocks noChangeArrowheads="1"/>
              </p:cNvSpPr>
              <p:nvPr/>
            </p:nvSpPr>
            <p:spPr bwMode="auto">
              <a:xfrm>
                <a:off x="7777505" y="5902560"/>
                <a:ext cx="888385" cy="2077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750" dirty="0" smtClean="0"/>
                  <a:t>Gestion par stop</a:t>
                </a:r>
                <a:endParaRPr lang="fr-FR" altLang="fr-FR" sz="750" dirty="0"/>
              </a:p>
            </p:txBody>
          </p:sp>
          <p:sp>
            <p:nvSpPr>
              <p:cNvPr id="119" name="ZoneTexte 9"/>
              <p:cNvSpPr txBox="1">
                <a:spLocks noChangeArrowheads="1"/>
              </p:cNvSpPr>
              <p:nvPr/>
            </p:nvSpPr>
            <p:spPr bwMode="auto">
              <a:xfrm>
                <a:off x="7781020" y="5276821"/>
                <a:ext cx="795411" cy="2077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750" dirty="0" smtClean="0"/>
                  <a:t>Zone piétonne</a:t>
                </a:r>
                <a:endParaRPr lang="fr-FR" altLang="fr-FR" sz="750" dirty="0"/>
              </a:p>
            </p:txBody>
          </p:sp>
        </p:grpSp>
        <p:pic>
          <p:nvPicPr>
            <p:cNvPr id="154" name="Picture 3" descr="C:\Users\Mathias\Pictures\Signalisation\R11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280946" y="5690761"/>
              <a:ext cx="63704" cy="167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8" name="Octogone 157"/>
            <p:cNvSpPr>
              <a:spLocks noChangeAspect="1"/>
            </p:cNvSpPr>
            <p:nvPr/>
          </p:nvSpPr>
          <p:spPr>
            <a:xfrm rot="5400000">
              <a:off x="222798" y="5982425"/>
              <a:ext cx="180000" cy="180000"/>
            </a:xfrm>
            <a:prstGeom prst="octag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8" name="Octogone 117"/>
            <p:cNvSpPr>
              <a:spLocks noChangeAspect="1"/>
            </p:cNvSpPr>
            <p:nvPr/>
          </p:nvSpPr>
          <p:spPr>
            <a:xfrm rot="5400000">
              <a:off x="222797" y="5361366"/>
              <a:ext cx="180000" cy="180000"/>
            </a:xfrm>
            <a:prstGeom prst="octagon">
              <a:avLst/>
            </a:prstGeom>
            <a:solidFill>
              <a:srgbClr val="4F81BD"/>
            </a:solidFill>
            <a:ln>
              <a:solidFill>
                <a:srgbClr val="2806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20" name="Rectangle 63"/>
          <p:cNvSpPr>
            <a:spLocks noChangeArrowheads="1"/>
          </p:cNvSpPr>
          <p:nvPr/>
        </p:nvSpPr>
        <p:spPr bwMode="auto">
          <a:xfrm>
            <a:off x="3559794" y="4715837"/>
            <a:ext cx="107112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b="1" i="1" dirty="0" smtClean="0"/>
              <a:t>Parking Rotonde</a:t>
            </a:r>
            <a:endParaRPr lang="fr-FR" altLang="fr-FR" sz="1000" b="1" i="1" dirty="0"/>
          </a:p>
        </p:txBody>
      </p:sp>
      <p:sp>
        <p:nvSpPr>
          <p:cNvPr id="121" name="Forme libre 120"/>
          <p:cNvSpPr/>
          <p:nvPr/>
        </p:nvSpPr>
        <p:spPr>
          <a:xfrm rot="18021350">
            <a:off x="3180551" y="4207974"/>
            <a:ext cx="798838" cy="154285"/>
          </a:xfrm>
          <a:custGeom>
            <a:avLst/>
            <a:gdLst>
              <a:gd name="connsiteX0" fmla="*/ 0 w 920750"/>
              <a:gd name="connsiteY0" fmla="*/ 228600 h 311758"/>
              <a:gd name="connsiteX1" fmla="*/ 590550 w 920750"/>
              <a:gd name="connsiteY1" fmla="*/ 311150 h 311758"/>
              <a:gd name="connsiteX2" fmla="*/ 742950 w 920750"/>
              <a:gd name="connsiteY2" fmla="*/ 190500 h 311758"/>
              <a:gd name="connsiteX3" fmla="*/ 806450 w 920750"/>
              <a:gd name="connsiteY3" fmla="*/ 57150 h 311758"/>
              <a:gd name="connsiteX4" fmla="*/ 920750 w 920750"/>
              <a:gd name="connsiteY4" fmla="*/ 0 h 311758"/>
              <a:gd name="connsiteX0" fmla="*/ 0 w 920750"/>
              <a:gd name="connsiteY0" fmla="*/ 228600 h 268681"/>
              <a:gd name="connsiteX1" fmla="*/ 407670 w 920750"/>
              <a:gd name="connsiteY1" fmla="*/ 265430 h 268681"/>
              <a:gd name="connsiteX2" fmla="*/ 742950 w 920750"/>
              <a:gd name="connsiteY2" fmla="*/ 190500 h 268681"/>
              <a:gd name="connsiteX3" fmla="*/ 806450 w 920750"/>
              <a:gd name="connsiteY3" fmla="*/ 57150 h 268681"/>
              <a:gd name="connsiteX4" fmla="*/ 920750 w 920750"/>
              <a:gd name="connsiteY4" fmla="*/ 0 h 268681"/>
              <a:gd name="connsiteX0" fmla="*/ 0 w 920750"/>
              <a:gd name="connsiteY0" fmla="*/ 228600 h 268681"/>
              <a:gd name="connsiteX1" fmla="*/ 407670 w 920750"/>
              <a:gd name="connsiteY1" fmla="*/ 265430 h 268681"/>
              <a:gd name="connsiteX2" fmla="*/ 384810 w 920750"/>
              <a:gd name="connsiteY2" fmla="*/ 190500 h 268681"/>
              <a:gd name="connsiteX3" fmla="*/ 806450 w 920750"/>
              <a:gd name="connsiteY3" fmla="*/ 57150 h 268681"/>
              <a:gd name="connsiteX4" fmla="*/ 920750 w 920750"/>
              <a:gd name="connsiteY4" fmla="*/ 0 h 268681"/>
              <a:gd name="connsiteX0" fmla="*/ 0 w 806450"/>
              <a:gd name="connsiteY0" fmla="*/ 171450 h 211531"/>
              <a:gd name="connsiteX1" fmla="*/ 407670 w 806450"/>
              <a:gd name="connsiteY1" fmla="*/ 208280 h 211531"/>
              <a:gd name="connsiteX2" fmla="*/ 384810 w 806450"/>
              <a:gd name="connsiteY2" fmla="*/ 133350 h 211531"/>
              <a:gd name="connsiteX3" fmla="*/ 806450 w 806450"/>
              <a:gd name="connsiteY3" fmla="*/ 0 h 211531"/>
              <a:gd name="connsiteX0" fmla="*/ 0 w 440690"/>
              <a:gd name="connsiteY0" fmla="*/ 156210 h 196291"/>
              <a:gd name="connsiteX1" fmla="*/ 407670 w 440690"/>
              <a:gd name="connsiteY1" fmla="*/ 193040 h 196291"/>
              <a:gd name="connsiteX2" fmla="*/ 384810 w 440690"/>
              <a:gd name="connsiteY2" fmla="*/ 118110 h 196291"/>
              <a:gd name="connsiteX3" fmla="*/ 440690 w 440690"/>
              <a:gd name="connsiteY3" fmla="*/ 0 h 196291"/>
              <a:gd name="connsiteX0" fmla="*/ 0 w 440690"/>
              <a:gd name="connsiteY0" fmla="*/ 156210 h 196291"/>
              <a:gd name="connsiteX1" fmla="*/ 262890 w 440690"/>
              <a:gd name="connsiteY1" fmla="*/ 193040 h 196291"/>
              <a:gd name="connsiteX2" fmla="*/ 384810 w 440690"/>
              <a:gd name="connsiteY2" fmla="*/ 118110 h 196291"/>
              <a:gd name="connsiteX3" fmla="*/ 440690 w 440690"/>
              <a:gd name="connsiteY3" fmla="*/ 0 h 196291"/>
              <a:gd name="connsiteX0" fmla="*/ 0 w 726911"/>
              <a:gd name="connsiteY0" fmla="*/ 45182 h 85263"/>
              <a:gd name="connsiteX1" fmla="*/ 262890 w 726911"/>
              <a:gd name="connsiteY1" fmla="*/ 82012 h 85263"/>
              <a:gd name="connsiteX2" fmla="*/ 384810 w 726911"/>
              <a:gd name="connsiteY2" fmla="*/ 7082 h 85263"/>
              <a:gd name="connsiteX3" fmla="*/ 726911 w 726911"/>
              <a:gd name="connsiteY3" fmla="*/ 32884 h 85263"/>
              <a:gd name="connsiteX0" fmla="*/ 0 w 799628"/>
              <a:gd name="connsiteY0" fmla="*/ 68449 h 95818"/>
              <a:gd name="connsiteX1" fmla="*/ 335607 w 799628"/>
              <a:gd name="connsiteY1" fmla="*/ 82012 h 95818"/>
              <a:gd name="connsiteX2" fmla="*/ 457527 w 799628"/>
              <a:gd name="connsiteY2" fmla="*/ 7082 h 95818"/>
              <a:gd name="connsiteX3" fmla="*/ 799628 w 799628"/>
              <a:gd name="connsiteY3" fmla="*/ 32884 h 95818"/>
              <a:gd name="connsiteX0" fmla="*/ 0 w 799628"/>
              <a:gd name="connsiteY0" fmla="*/ 68449 h 101792"/>
              <a:gd name="connsiteX1" fmla="*/ 201967 w 799628"/>
              <a:gd name="connsiteY1" fmla="*/ 93270 h 101792"/>
              <a:gd name="connsiteX2" fmla="*/ 457527 w 799628"/>
              <a:gd name="connsiteY2" fmla="*/ 7082 h 101792"/>
              <a:gd name="connsiteX3" fmla="*/ 799628 w 799628"/>
              <a:gd name="connsiteY3" fmla="*/ 32884 h 101792"/>
              <a:gd name="connsiteX0" fmla="*/ 0 w 799628"/>
              <a:gd name="connsiteY0" fmla="*/ 62106 h 94970"/>
              <a:gd name="connsiteX1" fmla="*/ 201967 w 799628"/>
              <a:gd name="connsiteY1" fmla="*/ 86927 h 94970"/>
              <a:gd name="connsiteX2" fmla="*/ 322155 w 799628"/>
              <a:gd name="connsiteY2" fmla="*/ 7561 h 94970"/>
              <a:gd name="connsiteX3" fmla="*/ 799628 w 799628"/>
              <a:gd name="connsiteY3" fmla="*/ 26541 h 94970"/>
              <a:gd name="connsiteX0" fmla="*/ 0 w 799628"/>
              <a:gd name="connsiteY0" fmla="*/ 62106 h 86927"/>
              <a:gd name="connsiteX1" fmla="*/ 201967 w 799628"/>
              <a:gd name="connsiteY1" fmla="*/ 86927 h 86927"/>
              <a:gd name="connsiteX2" fmla="*/ 322155 w 799628"/>
              <a:gd name="connsiteY2" fmla="*/ 7561 h 86927"/>
              <a:gd name="connsiteX3" fmla="*/ 799628 w 799628"/>
              <a:gd name="connsiteY3" fmla="*/ 26541 h 86927"/>
              <a:gd name="connsiteX0" fmla="*/ 0 w 323967"/>
              <a:gd name="connsiteY0" fmla="*/ 55861 h 507394"/>
              <a:gd name="connsiteX1" fmla="*/ 201967 w 323967"/>
              <a:gd name="connsiteY1" fmla="*/ 80682 h 507394"/>
              <a:gd name="connsiteX2" fmla="*/ 322155 w 323967"/>
              <a:gd name="connsiteY2" fmla="*/ 1316 h 507394"/>
              <a:gd name="connsiteX3" fmla="*/ 96274 w 323967"/>
              <a:gd name="connsiteY3" fmla="*/ 506112 h 507394"/>
              <a:gd name="connsiteX0" fmla="*/ 0 w 216228"/>
              <a:gd name="connsiteY0" fmla="*/ 0 h 477491"/>
              <a:gd name="connsiteX1" fmla="*/ 201967 w 216228"/>
              <a:gd name="connsiteY1" fmla="*/ 24821 h 477491"/>
              <a:gd name="connsiteX2" fmla="*/ 167936 w 216228"/>
              <a:gd name="connsiteY2" fmla="*/ 475981 h 477491"/>
              <a:gd name="connsiteX3" fmla="*/ 96274 w 216228"/>
              <a:gd name="connsiteY3" fmla="*/ 450251 h 477491"/>
              <a:gd name="connsiteX0" fmla="*/ 0 w 171099"/>
              <a:gd name="connsiteY0" fmla="*/ 0 h 477459"/>
              <a:gd name="connsiteX1" fmla="*/ 108905 w 171099"/>
              <a:gd name="connsiteY1" fmla="*/ 13426 h 477459"/>
              <a:gd name="connsiteX2" fmla="*/ 167936 w 171099"/>
              <a:gd name="connsiteY2" fmla="*/ 475981 h 477459"/>
              <a:gd name="connsiteX3" fmla="*/ 96274 w 171099"/>
              <a:gd name="connsiteY3" fmla="*/ 450251 h 477459"/>
              <a:gd name="connsiteX0" fmla="*/ 688986 w 688986"/>
              <a:gd name="connsiteY0" fmla="*/ 50876 h 464155"/>
              <a:gd name="connsiteX1" fmla="*/ 36663 w 688986"/>
              <a:gd name="connsiteY1" fmla="*/ 122 h 464155"/>
              <a:gd name="connsiteX2" fmla="*/ 95694 w 688986"/>
              <a:gd name="connsiteY2" fmla="*/ 462677 h 464155"/>
              <a:gd name="connsiteX3" fmla="*/ 24032 w 688986"/>
              <a:gd name="connsiteY3" fmla="*/ 436947 h 464155"/>
              <a:gd name="connsiteX0" fmla="*/ 746621 w 746621"/>
              <a:gd name="connsiteY0" fmla="*/ 50876 h 464155"/>
              <a:gd name="connsiteX1" fmla="*/ 94298 w 746621"/>
              <a:gd name="connsiteY1" fmla="*/ 122 h 464155"/>
              <a:gd name="connsiteX2" fmla="*/ 153329 w 746621"/>
              <a:gd name="connsiteY2" fmla="*/ 462677 h 464155"/>
              <a:gd name="connsiteX3" fmla="*/ 19193 w 746621"/>
              <a:gd name="connsiteY3" fmla="*/ 434063 h 464155"/>
              <a:gd name="connsiteX0" fmla="*/ 727428 w 727428"/>
              <a:gd name="connsiteY0" fmla="*/ 50876 h 464155"/>
              <a:gd name="connsiteX1" fmla="*/ 75105 w 727428"/>
              <a:gd name="connsiteY1" fmla="*/ 122 h 464155"/>
              <a:gd name="connsiteX2" fmla="*/ 134136 w 727428"/>
              <a:gd name="connsiteY2" fmla="*/ 462677 h 464155"/>
              <a:gd name="connsiteX3" fmla="*/ 0 w 727428"/>
              <a:gd name="connsiteY3" fmla="*/ 434063 h 464155"/>
              <a:gd name="connsiteX0" fmla="*/ 727428 w 727428"/>
              <a:gd name="connsiteY0" fmla="*/ 50883 h 434070"/>
              <a:gd name="connsiteX1" fmla="*/ 75105 w 727428"/>
              <a:gd name="connsiteY1" fmla="*/ 129 h 434070"/>
              <a:gd name="connsiteX2" fmla="*/ 231092 w 727428"/>
              <a:gd name="connsiteY2" fmla="*/ 431661 h 434070"/>
              <a:gd name="connsiteX3" fmla="*/ 0 w 727428"/>
              <a:gd name="connsiteY3" fmla="*/ 434070 h 434070"/>
              <a:gd name="connsiteX0" fmla="*/ 727428 w 727428"/>
              <a:gd name="connsiteY0" fmla="*/ 50754 h 433941"/>
              <a:gd name="connsiteX1" fmla="*/ 75105 w 727428"/>
              <a:gd name="connsiteY1" fmla="*/ 0 h 433941"/>
              <a:gd name="connsiteX2" fmla="*/ 231092 w 727428"/>
              <a:gd name="connsiteY2" fmla="*/ 431532 h 433941"/>
              <a:gd name="connsiteX3" fmla="*/ 0 w 727428"/>
              <a:gd name="connsiteY3" fmla="*/ 433941 h 433941"/>
              <a:gd name="connsiteX0" fmla="*/ 652323 w 652323"/>
              <a:gd name="connsiteY0" fmla="*/ 50754 h 431532"/>
              <a:gd name="connsiteX1" fmla="*/ 0 w 652323"/>
              <a:gd name="connsiteY1" fmla="*/ 0 h 431532"/>
              <a:gd name="connsiteX2" fmla="*/ 155987 w 652323"/>
              <a:gd name="connsiteY2" fmla="*/ 431532 h 431532"/>
              <a:gd name="connsiteX0" fmla="*/ 652323 w 652323"/>
              <a:gd name="connsiteY0" fmla="*/ 50754 h 50754"/>
              <a:gd name="connsiteX1" fmla="*/ 0 w 652323"/>
              <a:gd name="connsiteY1" fmla="*/ 0 h 50754"/>
              <a:gd name="connsiteX0" fmla="*/ 849376 w 849376"/>
              <a:gd name="connsiteY0" fmla="*/ 70983 h 70983"/>
              <a:gd name="connsiteX1" fmla="*/ 0 w 849376"/>
              <a:gd name="connsiteY1" fmla="*/ 0 h 70983"/>
              <a:gd name="connsiteX0" fmla="*/ 461329 w 461329"/>
              <a:gd name="connsiteY0" fmla="*/ 0 h 58749"/>
              <a:gd name="connsiteX1" fmla="*/ 0 w 461329"/>
              <a:gd name="connsiteY1" fmla="*/ 58749 h 58749"/>
              <a:gd name="connsiteX0" fmla="*/ 798838 w 798838"/>
              <a:gd name="connsiteY0" fmla="*/ 0 h 151551"/>
              <a:gd name="connsiteX1" fmla="*/ 0 w 798838"/>
              <a:gd name="connsiteY1" fmla="*/ 151551 h 151551"/>
              <a:gd name="connsiteX0" fmla="*/ 798838 w 798838"/>
              <a:gd name="connsiteY0" fmla="*/ 0 h 151551"/>
              <a:gd name="connsiteX1" fmla="*/ 430926 w 798838"/>
              <a:gd name="connsiteY1" fmla="*/ 7942 h 151551"/>
              <a:gd name="connsiteX2" fmla="*/ 0 w 798838"/>
              <a:gd name="connsiteY2" fmla="*/ 151551 h 151551"/>
              <a:gd name="connsiteX0" fmla="*/ 798838 w 798838"/>
              <a:gd name="connsiteY0" fmla="*/ 0 h 151551"/>
              <a:gd name="connsiteX1" fmla="*/ 430926 w 798838"/>
              <a:gd name="connsiteY1" fmla="*/ 7942 h 151551"/>
              <a:gd name="connsiteX2" fmla="*/ 428339 w 798838"/>
              <a:gd name="connsiteY2" fmla="*/ 97763 h 151551"/>
              <a:gd name="connsiteX3" fmla="*/ 0 w 798838"/>
              <a:gd name="connsiteY3" fmla="*/ 151551 h 151551"/>
              <a:gd name="connsiteX0" fmla="*/ 798838 w 798838"/>
              <a:gd name="connsiteY0" fmla="*/ 0 h 151551"/>
              <a:gd name="connsiteX1" fmla="*/ 430926 w 798838"/>
              <a:gd name="connsiteY1" fmla="*/ 7942 h 151551"/>
              <a:gd name="connsiteX2" fmla="*/ 679957 w 798838"/>
              <a:gd name="connsiteY2" fmla="*/ 93898 h 151551"/>
              <a:gd name="connsiteX3" fmla="*/ 0 w 798838"/>
              <a:gd name="connsiteY3" fmla="*/ 151551 h 151551"/>
              <a:gd name="connsiteX0" fmla="*/ 798838 w 798838"/>
              <a:gd name="connsiteY0" fmla="*/ 8138 h 159689"/>
              <a:gd name="connsiteX1" fmla="*/ 656478 w 798838"/>
              <a:gd name="connsiteY1" fmla="*/ 5404 h 159689"/>
              <a:gd name="connsiteX2" fmla="*/ 679957 w 798838"/>
              <a:gd name="connsiteY2" fmla="*/ 102036 h 159689"/>
              <a:gd name="connsiteX3" fmla="*/ 0 w 798838"/>
              <a:gd name="connsiteY3" fmla="*/ 159689 h 159689"/>
              <a:gd name="connsiteX0" fmla="*/ 798838 w 798838"/>
              <a:gd name="connsiteY0" fmla="*/ 8138 h 159689"/>
              <a:gd name="connsiteX1" fmla="*/ 656478 w 798838"/>
              <a:gd name="connsiteY1" fmla="*/ 5404 h 159689"/>
              <a:gd name="connsiteX2" fmla="*/ 679957 w 798838"/>
              <a:gd name="connsiteY2" fmla="*/ 102036 h 159689"/>
              <a:gd name="connsiteX3" fmla="*/ 0 w 798838"/>
              <a:gd name="connsiteY3" fmla="*/ 159689 h 159689"/>
              <a:gd name="connsiteX0" fmla="*/ 798838 w 798838"/>
              <a:gd name="connsiteY0" fmla="*/ 2734 h 154285"/>
              <a:gd name="connsiteX1" fmla="*/ 656478 w 798838"/>
              <a:gd name="connsiteY1" fmla="*/ 0 h 154285"/>
              <a:gd name="connsiteX2" fmla="*/ 679957 w 798838"/>
              <a:gd name="connsiteY2" fmla="*/ 96632 h 154285"/>
              <a:gd name="connsiteX3" fmla="*/ 0 w 798838"/>
              <a:gd name="connsiteY3" fmla="*/ 154285 h 15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8838" h="154285">
                <a:moveTo>
                  <a:pt x="798838" y="2734"/>
                </a:moveTo>
                <a:lnTo>
                  <a:pt x="656478" y="0"/>
                </a:lnTo>
                <a:lnTo>
                  <a:pt x="679957" y="96632"/>
                </a:lnTo>
                <a:lnTo>
                  <a:pt x="0" y="154285"/>
                </a:lnTo>
              </a:path>
            </a:pathLst>
          </a:custGeom>
          <a:noFill/>
          <a:ln w="5080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2" name="ZoneTexte 121"/>
          <p:cNvSpPr txBox="1"/>
          <p:nvPr/>
        </p:nvSpPr>
        <p:spPr>
          <a:xfrm>
            <a:off x="899216" y="5746046"/>
            <a:ext cx="5969968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 smtClean="0"/>
              <a:t>Ce plan de circulation n’intègre pas la modification de l’entrée et de la sortie du</a:t>
            </a:r>
          </a:p>
          <a:p>
            <a:r>
              <a:rPr lang="fr-FR" sz="1400" dirty="0" smtClean="0"/>
              <a:t>parking Rotonde par l’Avenue Villevieille. L’accès en entrée se faisait avant</a:t>
            </a:r>
          </a:p>
          <a:p>
            <a:r>
              <a:rPr lang="fr-FR" sz="1400" dirty="0" smtClean="0"/>
              <a:t>par le bd de la République et maintenant par l’Avenue Max Juvénal.</a:t>
            </a:r>
            <a:endParaRPr lang="fr-FR" sz="1400" dirty="0"/>
          </a:p>
        </p:txBody>
      </p:sp>
      <p:sp>
        <p:nvSpPr>
          <p:cNvPr id="123" name="Forme libre 122"/>
          <p:cNvSpPr/>
          <p:nvPr/>
        </p:nvSpPr>
        <p:spPr>
          <a:xfrm rot="6679182">
            <a:off x="2891919" y="4649532"/>
            <a:ext cx="672775" cy="125351"/>
          </a:xfrm>
          <a:custGeom>
            <a:avLst/>
            <a:gdLst>
              <a:gd name="connsiteX0" fmla="*/ 0 w 920750"/>
              <a:gd name="connsiteY0" fmla="*/ 228600 h 311758"/>
              <a:gd name="connsiteX1" fmla="*/ 590550 w 920750"/>
              <a:gd name="connsiteY1" fmla="*/ 311150 h 311758"/>
              <a:gd name="connsiteX2" fmla="*/ 742950 w 920750"/>
              <a:gd name="connsiteY2" fmla="*/ 190500 h 311758"/>
              <a:gd name="connsiteX3" fmla="*/ 806450 w 920750"/>
              <a:gd name="connsiteY3" fmla="*/ 57150 h 311758"/>
              <a:gd name="connsiteX4" fmla="*/ 920750 w 920750"/>
              <a:gd name="connsiteY4" fmla="*/ 0 h 311758"/>
              <a:gd name="connsiteX0" fmla="*/ 0 w 920750"/>
              <a:gd name="connsiteY0" fmla="*/ 228600 h 268681"/>
              <a:gd name="connsiteX1" fmla="*/ 407670 w 920750"/>
              <a:gd name="connsiteY1" fmla="*/ 265430 h 268681"/>
              <a:gd name="connsiteX2" fmla="*/ 742950 w 920750"/>
              <a:gd name="connsiteY2" fmla="*/ 190500 h 268681"/>
              <a:gd name="connsiteX3" fmla="*/ 806450 w 920750"/>
              <a:gd name="connsiteY3" fmla="*/ 57150 h 268681"/>
              <a:gd name="connsiteX4" fmla="*/ 920750 w 920750"/>
              <a:gd name="connsiteY4" fmla="*/ 0 h 268681"/>
              <a:gd name="connsiteX0" fmla="*/ 0 w 920750"/>
              <a:gd name="connsiteY0" fmla="*/ 228600 h 268681"/>
              <a:gd name="connsiteX1" fmla="*/ 407670 w 920750"/>
              <a:gd name="connsiteY1" fmla="*/ 265430 h 268681"/>
              <a:gd name="connsiteX2" fmla="*/ 384810 w 920750"/>
              <a:gd name="connsiteY2" fmla="*/ 190500 h 268681"/>
              <a:gd name="connsiteX3" fmla="*/ 806450 w 920750"/>
              <a:gd name="connsiteY3" fmla="*/ 57150 h 268681"/>
              <a:gd name="connsiteX4" fmla="*/ 920750 w 920750"/>
              <a:gd name="connsiteY4" fmla="*/ 0 h 268681"/>
              <a:gd name="connsiteX0" fmla="*/ 0 w 806450"/>
              <a:gd name="connsiteY0" fmla="*/ 171450 h 211531"/>
              <a:gd name="connsiteX1" fmla="*/ 407670 w 806450"/>
              <a:gd name="connsiteY1" fmla="*/ 208280 h 211531"/>
              <a:gd name="connsiteX2" fmla="*/ 384810 w 806450"/>
              <a:gd name="connsiteY2" fmla="*/ 133350 h 211531"/>
              <a:gd name="connsiteX3" fmla="*/ 806450 w 806450"/>
              <a:gd name="connsiteY3" fmla="*/ 0 h 211531"/>
              <a:gd name="connsiteX0" fmla="*/ 0 w 440690"/>
              <a:gd name="connsiteY0" fmla="*/ 156210 h 196291"/>
              <a:gd name="connsiteX1" fmla="*/ 407670 w 440690"/>
              <a:gd name="connsiteY1" fmla="*/ 193040 h 196291"/>
              <a:gd name="connsiteX2" fmla="*/ 384810 w 440690"/>
              <a:gd name="connsiteY2" fmla="*/ 118110 h 196291"/>
              <a:gd name="connsiteX3" fmla="*/ 440690 w 440690"/>
              <a:gd name="connsiteY3" fmla="*/ 0 h 196291"/>
              <a:gd name="connsiteX0" fmla="*/ 0 w 440690"/>
              <a:gd name="connsiteY0" fmla="*/ 156210 h 196291"/>
              <a:gd name="connsiteX1" fmla="*/ 262890 w 440690"/>
              <a:gd name="connsiteY1" fmla="*/ 193040 h 196291"/>
              <a:gd name="connsiteX2" fmla="*/ 384810 w 440690"/>
              <a:gd name="connsiteY2" fmla="*/ 118110 h 196291"/>
              <a:gd name="connsiteX3" fmla="*/ 440690 w 440690"/>
              <a:gd name="connsiteY3" fmla="*/ 0 h 196291"/>
              <a:gd name="connsiteX0" fmla="*/ 0 w 726911"/>
              <a:gd name="connsiteY0" fmla="*/ 45182 h 85263"/>
              <a:gd name="connsiteX1" fmla="*/ 262890 w 726911"/>
              <a:gd name="connsiteY1" fmla="*/ 82012 h 85263"/>
              <a:gd name="connsiteX2" fmla="*/ 384810 w 726911"/>
              <a:gd name="connsiteY2" fmla="*/ 7082 h 85263"/>
              <a:gd name="connsiteX3" fmla="*/ 726911 w 726911"/>
              <a:gd name="connsiteY3" fmla="*/ 32884 h 85263"/>
              <a:gd name="connsiteX0" fmla="*/ 0 w 799628"/>
              <a:gd name="connsiteY0" fmla="*/ 68449 h 95818"/>
              <a:gd name="connsiteX1" fmla="*/ 335607 w 799628"/>
              <a:gd name="connsiteY1" fmla="*/ 82012 h 95818"/>
              <a:gd name="connsiteX2" fmla="*/ 457527 w 799628"/>
              <a:gd name="connsiteY2" fmla="*/ 7082 h 95818"/>
              <a:gd name="connsiteX3" fmla="*/ 799628 w 799628"/>
              <a:gd name="connsiteY3" fmla="*/ 32884 h 95818"/>
              <a:gd name="connsiteX0" fmla="*/ 0 w 799628"/>
              <a:gd name="connsiteY0" fmla="*/ 68449 h 101792"/>
              <a:gd name="connsiteX1" fmla="*/ 201967 w 799628"/>
              <a:gd name="connsiteY1" fmla="*/ 93270 h 101792"/>
              <a:gd name="connsiteX2" fmla="*/ 457527 w 799628"/>
              <a:gd name="connsiteY2" fmla="*/ 7082 h 101792"/>
              <a:gd name="connsiteX3" fmla="*/ 799628 w 799628"/>
              <a:gd name="connsiteY3" fmla="*/ 32884 h 101792"/>
              <a:gd name="connsiteX0" fmla="*/ 0 w 799628"/>
              <a:gd name="connsiteY0" fmla="*/ 62106 h 94970"/>
              <a:gd name="connsiteX1" fmla="*/ 201967 w 799628"/>
              <a:gd name="connsiteY1" fmla="*/ 86927 h 94970"/>
              <a:gd name="connsiteX2" fmla="*/ 322155 w 799628"/>
              <a:gd name="connsiteY2" fmla="*/ 7561 h 94970"/>
              <a:gd name="connsiteX3" fmla="*/ 799628 w 799628"/>
              <a:gd name="connsiteY3" fmla="*/ 26541 h 94970"/>
              <a:gd name="connsiteX0" fmla="*/ 0 w 799628"/>
              <a:gd name="connsiteY0" fmla="*/ 62106 h 86927"/>
              <a:gd name="connsiteX1" fmla="*/ 201967 w 799628"/>
              <a:gd name="connsiteY1" fmla="*/ 86927 h 86927"/>
              <a:gd name="connsiteX2" fmla="*/ 322155 w 799628"/>
              <a:gd name="connsiteY2" fmla="*/ 7561 h 86927"/>
              <a:gd name="connsiteX3" fmla="*/ 799628 w 799628"/>
              <a:gd name="connsiteY3" fmla="*/ 26541 h 86927"/>
              <a:gd name="connsiteX0" fmla="*/ 0 w 323967"/>
              <a:gd name="connsiteY0" fmla="*/ 55861 h 507394"/>
              <a:gd name="connsiteX1" fmla="*/ 201967 w 323967"/>
              <a:gd name="connsiteY1" fmla="*/ 80682 h 507394"/>
              <a:gd name="connsiteX2" fmla="*/ 322155 w 323967"/>
              <a:gd name="connsiteY2" fmla="*/ 1316 h 507394"/>
              <a:gd name="connsiteX3" fmla="*/ 96274 w 323967"/>
              <a:gd name="connsiteY3" fmla="*/ 506112 h 507394"/>
              <a:gd name="connsiteX0" fmla="*/ 0 w 216228"/>
              <a:gd name="connsiteY0" fmla="*/ 0 h 477491"/>
              <a:gd name="connsiteX1" fmla="*/ 201967 w 216228"/>
              <a:gd name="connsiteY1" fmla="*/ 24821 h 477491"/>
              <a:gd name="connsiteX2" fmla="*/ 167936 w 216228"/>
              <a:gd name="connsiteY2" fmla="*/ 475981 h 477491"/>
              <a:gd name="connsiteX3" fmla="*/ 96274 w 216228"/>
              <a:gd name="connsiteY3" fmla="*/ 450251 h 477491"/>
              <a:gd name="connsiteX0" fmla="*/ 0 w 171099"/>
              <a:gd name="connsiteY0" fmla="*/ 0 h 477459"/>
              <a:gd name="connsiteX1" fmla="*/ 108905 w 171099"/>
              <a:gd name="connsiteY1" fmla="*/ 13426 h 477459"/>
              <a:gd name="connsiteX2" fmla="*/ 167936 w 171099"/>
              <a:gd name="connsiteY2" fmla="*/ 475981 h 477459"/>
              <a:gd name="connsiteX3" fmla="*/ 96274 w 171099"/>
              <a:gd name="connsiteY3" fmla="*/ 450251 h 477459"/>
              <a:gd name="connsiteX0" fmla="*/ 688986 w 688986"/>
              <a:gd name="connsiteY0" fmla="*/ 50876 h 464155"/>
              <a:gd name="connsiteX1" fmla="*/ 36663 w 688986"/>
              <a:gd name="connsiteY1" fmla="*/ 122 h 464155"/>
              <a:gd name="connsiteX2" fmla="*/ 95694 w 688986"/>
              <a:gd name="connsiteY2" fmla="*/ 462677 h 464155"/>
              <a:gd name="connsiteX3" fmla="*/ 24032 w 688986"/>
              <a:gd name="connsiteY3" fmla="*/ 436947 h 464155"/>
              <a:gd name="connsiteX0" fmla="*/ 746621 w 746621"/>
              <a:gd name="connsiteY0" fmla="*/ 50876 h 464155"/>
              <a:gd name="connsiteX1" fmla="*/ 94298 w 746621"/>
              <a:gd name="connsiteY1" fmla="*/ 122 h 464155"/>
              <a:gd name="connsiteX2" fmla="*/ 153329 w 746621"/>
              <a:gd name="connsiteY2" fmla="*/ 462677 h 464155"/>
              <a:gd name="connsiteX3" fmla="*/ 19193 w 746621"/>
              <a:gd name="connsiteY3" fmla="*/ 434063 h 464155"/>
              <a:gd name="connsiteX0" fmla="*/ 727428 w 727428"/>
              <a:gd name="connsiteY0" fmla="*/ 50876 h 464155"/>
              <a:gd name="connsiteX1" fmla="*/ 75105 w 727428"/>
              <a:gd name="connsiteY1" fmla="*/ 122 h 464155"/>
              <a:gd name="connsiteX2" fmla="*/ 134136 w 727428"/>
              <a:gd name="connsiteY2" fmla="*/ 462677 h 464155"/>
              <a:gd name="connsiteX3" fmla="*/ 0 w 727428"/>
              <a:gd name="connsiteY3" fmla="*/ 434063 h 464155"/>
              <a:gd name="connsiteX0" fmla="*/ 727428 w 727428"/>
              <a:gd name="connsiteY0" fmla="*/ 50883 h 434070"/>
              <a:gd name="connsiteX1" fmla="*/ 75105 w 727428"/>
              <a:gd name="connsiteY1" fmla="*/ 129 h 434070"/>
              <a:gd name="connsiteX2" fmla="*/ 231092 w 727428"/>
              <a:gd name="connsiteY2" fmla="*/ 431661 h 434070"/>
              <a:gd name="connsiteX3" fmla="*/ 0 w 727428"/>
              <a:gd name="connsiteY3" fmla="*/ 434070 h 434070"/>
              <a:gd name="connsiteX0" fmla="*/ 727428 w 727428"/>
              <a:gd name="connsiteY0" fmla="*/ 50754 h 433941"/>
              <a:gd name="connsiteX1" fmla="*/ 75105 w 727428"/>
              <a:gd name="connsiteY1" fmla="*/ 0 h 433941"/>
              <a:gd name="connsiteX2" fmla="*/ 231092 w 727428"/>
              <a:gd name="connsiteY2" fmla="*/ 431532 h 433941"/>
              <a:gd name="connsiteX3" fmla="*/ 0 w 727428"/>
              <a:gd name="connsiteY3" fmla="*/ 433941 h 433941"/>
              <a:gd name="connsiteX0" fmla="*/ 652323 w 652323"/>
              <a:gd name="connsiteY0" fmla="*/ 50754 h 431532"/>
              <a:gd name="connsiteX1" fmla="*/ 0 w 652323"/>
              <a:gd name="connsiteY1" fmla="*/ 0 h 431532"/>
              <a:gd name="connsiteX2" fmla="*/ 155987 w 652323"/>
              <a:gd name="connsiteY2" fmla="*/ 431532 h 431532"/>
              <a:gd name="connsiteX0" fmla="*/ 652323 w 652323"/>
              <a:gd name="connsiteY0" fmla="*/ 50754 h 50754"/>
              <a:gd name="connsiteX1" fmla="*/ 0 w 652323"/>
              <a:gd name="connsiteY1" fmla="*/ 0 h 50754"/>
              <a:gd name="connsiteX0" fmla="*/ 849376 w 849376"/>
              <a:gd name="connsiteY0" fmla="*/ 70983 h 70983"/>
              <a:gd name="connsiteX1" fmla="*/ 0 w 849376"/>
              <a:gd name="connsiteY1" fmla="*/ 0 h 70983"/>
              <a:gd name="connsiteX0" fmla="*/ 461329 w 461329"/>
              <a:gd name="connsiteY0" fmla="*/ 0 h 58749"/>
              <a:gd name="connsiteX1" fmla="*/ 0 w 461329"/>
              <a:gd name="connsiteY1" fmla="*/ 58749 h 58749"/>
              <a:gd name="connsiteX0" fmla="*/ 672775 w 672775"/>
              <a:gd name="connsiteY0" fmla="*/ 37659 h 37659"/>
              <a:gd name="connsiteX1" fmla="*/ 0 w 672775"/>
              <a:gd name="connsiteY1" fmla="*/ 0 h 37659"/>
              <a:gd name="connsiteX0" fmla="*/ 672775 w 672775"/>
              <a:gd name="connsiteY0" fmla="*/ 37659 h 125351"/>
              <a:gd name="connsiteX1" fmla="*/ 619330 w 672775"/>
              <a:gd name="connsiteY1" fmla="*/ 125351 h 125351"/>
              <a:gd name="connsiteX2" fmla="*/ 0 w 672775"/>
              <a:gd name="connsiteY2" fmla="*/ 0 h 12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2775" h="125351">
                <a:moveTo>
                  <a:pt x="672775" y="37659"/>
                </a:moveTo>
                <a:cubicBezTo>
                  <a:pt x="642515" y="39368"/>
                  <a:pt x="649590" y="123642"/>
                  <a:pt x="619330" y="125351"/>
                </a:cubicBezTo>
                <a:lnTo>
                  <a:pt x="0" y="0"/>
                </a:lnTo>
              </a:path>
            </a:pathLst>
          </a:custGeom>
          <a:noFill/>
          <a:ln w="5080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5" name="Rectangle 114"/>
          <p:cNvSpPr/>
          <p:nvPr/>
        </p:nvSpPr>
        <p:spPr>
          <a:xfrm rot="18144025">
            <a:off x="3080056" y="4771439"/>
            <a:ext cx="532353" cy="23400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7" name="Image 1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747" y="4727879"/>
            <a:ext cx="374737" cy="374737"/>
          </a:xfrm>
          <a:prstGeom prst="rect">
            <a:avLst/>
          </a:prstGeom>
        </p:spPr>
      </p:pic>
      <p:sp>
        <p:nvSpPr>
          <p:cNvPr id="124" name="Espace réservé du contenu 2"/>
          <p:cNvSpPr txBox="1">
            <a:spLocks/>
          </p:cNvSpPr>
          <p:nvPr/>
        </p:nvSpPr>
        <p:spPr>
          <a:xfrm>
            <a:off x="62823" y="475112"/>
            <a:ext cx="8637035" cy="3848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à"/>
            </a:pPr>
            <a:r>
              <a:rPr lang="fr-FR" dirty="0" smtClean="0"/>
              <a:t>Modification du plan de circulation du quartier</a:t>
            </a:r>
          </a:p>
        </p:txBody>
      </p:sp>
    </p:spTree>
    <p:extLst>
      <p:ext uri="{BB962C8B-B14F-4D97-AF65-F5344CB8AC3E}">
        <p14:creationId xmlns:p14="http://schemas.microsoft.com/office/powerpoint/2010/main" val="155142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r="16255"/>
          <a:stretch/>
        </p:blipFill>
        <p:spPr>
          <a:xfrm>
            <a:off x="-1" y="388591"/>
            <a:ext cx="9144001" cy="6474058"/>
          </a:xfrm>
          <a:prstGeom prst="rect">
            <a:avLst/>
          </a:prstGeom>
        </p:spPr>
      </p:pic>
      <p:sp>
        <p:nvSpPr>
          <p:cNvPr id="8" name="Forme libre 7"/>
          <p:cNvSpPr/>
          <p:nvPr/>
        </p:nvSpPr>
        <p:spPr>
          <a:xfrm>
            <a:off x="2144995" y="1050791"/>
            <a:ext cx="6268894" cy="4570049"/>
          </a:xfrm>
          <a:custGeom>
            <a:avLst/>
            <a:gdLst>
              <a:gd name="connsiteX0" fmla="*/ 4480276 w 4578538"/>
              <a:gd name="connsiteY0" fmla="*/ 2692665 h 4665182"/>
              <a:gd name="connsiteX1" fmla="*/ 2736934 w 4578538"/>
              <a:gd name="connsiteY1" fmla="*/ 248568 h 4665182"/>
              <a:gd name="connsiteX2" fmla="*/ 891043 w 4578538"/>
              <a:gd name="connsiteY2" fmla="*/ 111835 h 4665182"/>
              <a:gd name="connsiteX3" fmla="*/ 45009 w 4578538"/>
              <a:gd name="connsiteY3" fmla="*/ 513488 h 4665182"/>
              <a:gd name="connsiteX4" fmla="*/ 164650 w 4578538"/>
              <a:gd name="connsiteY4" fmla="*/ 923686 h 4665182"/>
              <a:gd name="connsiteX5" fmla="*/ 224471 w 4578538"/>
              <a:gd name="connsiteY5" fmla="*/ 1239880 h 4665182"/>
              <a:gd name="connsiteX6" fmla="*/ 2280 w 4578538"/>
              <a:gd name="connsiteY6" fmla="*/ 2649936 h 4665182"/>
              <a:gd name="connsiteX7" fmla="*/ 386841 w 4578538"/>
              <a:gd name="connsiteY7" fmla="*/ 3043043 h 4665182"/>
              <a:gd name="connsiteX8" fmla="*/ 720127 w 4578538"/>
              <a:gd name="connsiteY8" fmla="*/ 3350692 h 4665182"/>
              <a:gd name="connsiteX9" fmla="*/ 1010684 w 4578538"/>
              <a:gd name="connsiteY9" fmla="*/ 4512920 h 4665182"/>
              <a:gd name="connsiteX10" fmla="*/ 2660022 w 4578538"/>
              <a:gd name="connsiteY10" fmla="*/ 4589832 h 4665182"/>
              <a:gd name="connsiteX11" fmla="*/ 3950437 w 4578538"/>
              <a:gd name="connsiteY11" fmla="*/ 3940351 h 4665182"/>
              <a:gd name="connsiteX12" fmla="*/ 4317906 w 4578538"/>
              <a:gd name="connsiteY12" fmla="*/ 3077226 h 4665182"/>
              <a:gd name="connsiteX13" fmla="*/ 4480276 w 4578538"/>
              <a:gd name="connsiteY13" fmla="*/ 2692665 h 4665182"/>
              <a:gd name="connsiteX0" fmla="*/ 4480276 w 4480276"/>
              <a:gd name="connsiteY0" fmla="*/ 2692665 h 4665182"/>
              <a:gd name="connsiteX1" fmla="*/ 2736934 w 4480276"/>
              <a:gd name="connsiteY1" fmla="*/ 248568 h 4665182"/>
              <a:gd name="connsiteX2" fmla="*/ 891043 w 4480276"/>
              <a:gd name="connsiteY2" fmla="*/ 111835 h 4665182"/>
              <a:gd name="connsiteX3" fmla="*/ 45009 w 4480276"/>
              <a:gd name="connsiteY3" fmla="*/ 513488 h 4665182"/>
              <a:gd name="connsiteX4" fmla="*/ 164650 w 4480276"/>
              <a:gd name="connsiteY4" fmla="*/ 923686 h 4665182"/>
              <a:gd name="connsiteX5" fmla="*/ 224471 w 4480276"/>
              <a:gd name="connsiteY5" fmla="*/ 1239880 h 4665182"/>
              <a:gd name="connsiteX6" fmla="*/ 2280 w 4480276"/>
              <a:gd name="connsiteY6" fmla="*/ 2649936 h 4665182"/>
              <a:gd name="connsiteX7" fmla="*/ 386841 w 4480276"/>
              <a:gd name="connsiteY7" fmla="*/ 3043043 h 4665182"/>
              <a:gd name="connsiteX8" fmla="*/ 720127 w 4480276"/>
              <a:gd name="connsiteY8" fmla="*/ 3350692 h 4665182"/>
              <a:gd name="connsiteX9" fmla="*/ 1010684 w 4480276"/>
              <a:gd name="connsiteY9" fmla="*/ 4512920 h 4665182"/>
              <a:gd name="connsiteX10" fmla="*/ 2660022 w 4480276"/>
              <a:gd name="connsiteY10" fmla="*/ 4589832 h 4665182"/>
              <a:gd name="connsiteX11" fmla="*/ 3950437 w 4480276"/>
              <a:gd name="connsiteY11" fmla="*/ 3940351 h 4665182"/>
              <a:gd name="connsiteX12" fmla="*/ 4317906 w 4480276"/>
              <a:gd name="connsiteY12" fmla="*/ 3077226 h 4665182"/>
              <a:gd name="connsiteX13" fmla="*/ 4480276 w 4480276"/>
              <a:gd name="connsiteY13" fmla="*/ 2692665 h 4665182"/>
              <a:gd name="connsiteX0" fmla="*/ 4360635 w 4360635"/>
              <a:gd name="connsiteY0" fmla="*/ 2473650 h 4651267"/>
              <a:gd name="connsiteX1" fmla="*/ 2736934 w 4360635"/>
              <a:gd name="connsiteY1" fmla="*/ 234653 h 4651267"/>
              <a:gd name="connsiteX2" fmla="*/ 891043 w 4360635"/>
              <a:gd name="connsiteY2" fmla="*/ 97920 h 4651267"/>
              <a:gd name="connsiteX3" fmla="*/ 45009 w 4360635"/>
              <a:gd name="connsiteY3" fmla="*/ 499573 h 4651267"/>
              <a:gd name="connsiteX4" fmla="*/ 164650 w 4360635"/>
              <a:gd name="connsiteY4" fmla="*/ 909771 h 4651267"/>
              <a:gd name="connsiteX5" fmla="*/ 224471 w 4360635"/>
              <a:gd name="connsiteY5" fmla="*/ 1225965 h 4651267"/>
              <a:gd name="connsiteX6" fmla="*/ 2280 w 4360635"/>
              <a:gd name="connsiteY6" fmla="*/ 2636021 h 4651267"/>
              <a:gd name="connsiteX7" fmla="*/ 386841 w 4360635"/>
              <a:gd name="connsiteY7" fmla="*/ 3029128 h 4651267"/>
              <a:gd name="connsiteX8" fmla="*/ 720127 w 4360635"/>
              <a:gd name="connsiteY8" fmla="*/ 3336777 h 4651267"/>
              <a:gd name="connsiteX9" fmla="*/ 1010684 w 4360635"/>
              <a:gd name="connsiteY9" fmla="*/ 4499005 h 4651267"/>
              <a:gd name="connsiteX10" fmla="*/ 2660022 w 4360635"/>
              <a:gd name="connsiteY10" fmla="*/ 4575917 h 4651267"/>
              <a:gd name="connsiteX11" fmla="*/ 3950437 w 4360635"/>
              <a:gd name="connsiteY11" fmla="*/ 3926436 h 4651267"/>
              <a:gd name="connsiteX12" fmla="*/ 4317906 w 4360635"/>
              <a:gd name="connsiteY12" fmla="*/ 3063311 h 4651267"/>
              <a:gd name="connsiteX13" fmla="*/ 4360635 w 4360635"/>
              <a:gd name="connsiteY13" fmla="*/ 2473650 h 4651267"/>
              <a:gd name="connsiteX0" fmla="*/ 4360635 w 4392744"/>
              <a:gd name="connsiteY0" fmla="*/ 2473650 h 4651267"/>
              <a:gd name="connsiteX1" fmla="*/ 2736934 w 4392744"/>
              <a:gd name="connsiteY1" fmla="*/ 234653 h 4651267"/>
              <a:gd name="connsiteX2" fmla="*/ 891043 w 4392744"/>
              <a:gd name="connsiteY2" fmla="*/ 97920 h 4651267"/>
              <a:gd name="connsiteX3" fmla="*/ 45009 w 4392744"/>
              <a:gd name="connsiteY3" fmla="*/ 499573 h 4651267"/>
              <a:gd name="connsiteX4" fmla="*/ 164650 w 4392744"/>
              <a:gd name="connsiteY4" fmla="*/ 909771 h 4651267"/>
              <a:gd name="connsiteX5" fmla="*/ 224471 w 4392744"/>
              <a:gd name="connsiteY5" fmla="*/ 1225965 h 4651267"/>
              <a:gd name="connsiteX6" fmla="*/ 2280 w 4392744"/>
              <a:gd name="connsiteY6" fmla="*/ 2636021 h 4651267"/>
              <a:gd name="connsiteX7" fmla="*/ 386841 w 4392744"/>
              <a:gd name="connsiteY7" fmla="*/ 3029128 h 4651267"/>
              <a:gd name="connsiteX8" fmla="*/ 720127 w 4392744"/>
              <a:gd name="connsiteY8" fmla="*/ 3336777 h 4651267"/>
              <a:gd name="connsiteX9" fmla="*/ 1010684 w 4392744"/>
              <a:gd name="connsiteY9" fmla="*/ 4499005 h 4651267"/>
              <a:gd name="connsiteX10" fmla="*/ 2660022 w 4392744"/>
              <a:gd name="connsiteY10" fmla="*/ 4575917 h 4651267"/>
              <a:gd name="connsiteX11" fmla="*/ 3950437 w 4392744"/>
              <a:gd name="connsiteY11" fmla="*/ 3926436 h 4651267"/>
              <a:gd name="connsiteX12" fmla="*/ 4317906 w 4392744"/>
              <a:gd name="connsiteY12" fmla="*/ 3063311 h 4651267"/>
              <a:gd name="connsiteX13" fmla="*/ 4360635 w 4392744"/>
              <a:gd name="connsiteY13" fmla="*/ 2473650 h 4651267"/>
              <a:gd name="connsiteX0" fmla="*/ 4360635 w 4392744"/>
              <a:gd name="connsiteY0" fmla="*/ 2473650 h 4592684"/>
              <a:gd name="connsiteX1" fmla="*/ 2736934 w 4392744"/>
              <a:gd name="connsiteY1" fmla="*/ 234653 h 4592684"/>
              <a:gd name="connsiteX2" fmla="*/ 891043 w 4392744"/>
              <a:gd name="connsiteY2" fmla="*/ 97920 h 4592684"/>
              <a:gd name="connsiteX3" fmla="*/ 45009 w 4392744"/>
              <a:gd name="connsiteY3" fmla="*/ 499573 h 4592684"/>
              <a:gd name="connsiteX4" fmla="*/ 164650 w 4392744"/>
              <a:gd name="connsiteY4" fmla="*/ 909771 h 4592684"/>
              <a:gd name="connsiteX5" fmla="*/ 224471 w 4392744"/>
              <a:gd name="connsiteY5" fmla="*/ 1225965 h 4592684"/>
              <a:gd name="connsiteX6" fmla="*/ 2280 w 4392744"/>
              <a:gd name="connsiteY6" fmla="*/ 2636021 h 4592684"/>
              <a:gd name="connsiteX7" fmla="*/ 386841 w 4392744"/>
              <a:gd name="connsiteY7" fmla="*/ 3029128 h 4592684"/>
              <a:gd name="connsiteX8" fmla="*/ 720127 w 4392744"/>
              <a:gd name="connsiteY8" fmla="*/ 3336777 h 4592684"/>
              <a:gd name="connsiteX9" fmla="*/ 1010684 w 4392744"/>
              <a:gd name="connsiteY9" fmla="*/ 4499005 h 4592684"/>
              <a:gd name="connsiteX10" fmla="*/ 2668568 w 4392744"/>
              <a:gd name="connsiteY10" fmla="*/ 4456276 h 4592684"/>
              <a:gd name="connsiteX11" fmla="*/ 3950437 w 4392744"/>
              <a:gd name="connsiteY11" fmla="*/ 3926436 h 4592684"/>
              <a:gd name="connsiteX12" fmla="*/ 4317906 w 4392744"/>
              <a:gd name="connsiteY12" fmla="*/ 3063311 h 4592684"/>
              <a:gd name="connsiteX13" fmla="*/ 4360635 w 4392744"/>
              <a:gd name="connsiteY13" fmla="*/ 2473650 h 4592684"/>
              <a:gd name="connsiteX0" fmla="*/ 4360635 w 4392744"/>
              <a:gd name="connsiteY0" fmla="*/ 2473650 h 4551232"/>
              <a:gd name="connsiteX1" fmla="*/ 2736934 w 4392744"/>
              <a:gd name="connsiteY1" fmla="*/ 234653 h 4551232"/>
              <a:gd name="connsiteX2" fmla="*/ 891043 w 4392744"/>
              <a:gd name="connsiteY2" fmla="*/ 97920 h 4551232"/>
              <a:gd name="connsiteX3" fmla="*/ 45009 w 4392744"/>
              <a:gd name="connsiteY3" fmla="*/ 499573 h 4551232"/>
              <a:gd name="connsiteX4" fmla="*/ 164650 w 4392744"/>
              <a:gd name="connsiteY4" fmla="*/ 909771 h 4551232"/>
              <a:gd name="connsiteX5" fmla="*/ 224471 w 4392744"/>
              <a:gd name="connsiteY5" fmla="*/ 1225965 h 4551232"/>
              <a:gd name="connsiteX6" fmla="*/ 2280 w 4392744"/>
              <a:gd name="connsiteY6" fmla="*/ 2636021 h 4551232"/>
              <a:gd name="connsiteX7" fmla="*/ 386841 w 4392744"/>
              <a:gd name="connsiteY7" fmla="*/ 3029128 h 4551232"/>
              <a:gd name="connsiteX8" fmla="*/ 720127 w 4392744"/>
              <a:gd name="connsiteY8" fmla="*/ 3336777 h 4551232"/>
              <a:gd name="connsiteX9" fmla="*/ 1036321 w 4392744"/>
              <a:gd name="connsiteY9" fmla="*/ 4439184 h 4551232"/>
              <a:gd name="connsiteX10" fmla="*/ 2668568 w 4392744"/>
              <a:gd name="connsiteY10" fmla="*/ 4456276 h 4551232"/>
              <a:gd name="connsiteX11" fmla="*/ 3950437 w 4392744"/>
              <a:gd name="connsiteY11" fmla="*/ 3926436 h 4551232"/>
              <a:gd name="connsiteX12" fmla="*/ 4317906 w 4392744"/>
              <a:gd name="connsiteY12" fmla="*/ 3063311 h 4551232"/>
              <a:gd name="connsiteX13" fmla="*/ 4360635 w 4392744"/>
              <a:gd name="connsiteY13" fmla="*/ 2473650 h 4551232"/>
              <a:gd name="connsiteX0" fmla="*/ 4360635 w 4392744"/>
              <a:gd name="connsiteY0" fmla="*/ 2473650 h 4548884"/>
              <a:gd name="connsiteX1" fmla="*/ 2736934 w 4392744"/>
              <a:gd name="connsiteY1" fmla="*/ 234653 h 4548884"/>
              <a:gd name="connsiteX2" fmla="*/ 891043 w 4392744"/>
              <a:gd name="connsiteY2" fmla="*/ 97920 h 4548884"/>
              <a:gd name="connsiteX3" fmla="*/ 45009 w 4392744"/>
              <a:gd name="connsiteY3" fmla="*/ 499573 h 4548884"/>
              <a:gd name="connsiteX4" fmla="*/ 164650 w 4392744"/>
              <a:gd name="connsiteY4" fmla="*/ 909771 h 4548884"/>
              <a:gd name="connsiteX5" fmla="*/ 224471 w 4392744"/>
              <a:gd name="connsiteY5" fmla="*/ 1225965 h 4548884"/>
              <a:gd name="connsiteX6" fmla="*/ 2280 w 4392744"/>
              <a:gd name="connsiteY6" fmla="*/ 2636021 h 4548884"/>
              <a:gd name="connsiteX7" fmla="*/ 386841 w 4392744"/>
              <a:gd name="connsiteY7" fmla="*/ 3029128 h 4548884"/>
              <a:gd name="connsiteX8" fmla="*/ 848314 w 4392744"/>
              <a:gd name="connsiteY8" fmla="*/ 3370960 h 4548884"/>
              <a:gd name="connsiteX9" fmla="*/ 1036321 w 4392744"/>
              <a:gd name="connsiteY9" fmla="*/ 4439184 h 4548884"/>
              <a:gd name="connsiteX10" fmla="*/ 2668568 w 4392744"/>
              <a:gd name="connsiteY10" fmla="*/ 4456276 h 4548884"/>
              <a:gd name="connsiteX11" fmla="*/ 3950437 w 4392744"/>
              <a:gd name="connsiteY11" fmla="*/ 3926436 h 4548884"/>
              <a:gd name="connsiteX12" fmla="*/ 4317906 w 4392744"/>
              <a:gd name="connsiteY12" fmla="*/ 3063311 h 4548884"/>
              <a:gd name="connsiteX13" fmla="*/ 4360635 w 4392744"/>
              <a:gd name="connsiteY13" fmla="*/ 2473650 h 4548884"/>
              <a:gd name="connsiteX0" fmla="*/ 4360635 w 4392744"/>
              <a:gd name="connsiteY0" fmla="*/ 2473650 h 4550057"/>
              <a:gd name="connsiteX1" fmla="*/ 2736934 w 4392744"/>
              <a:gd name="connsiteY1" fmla="*/ 234653 h 4550057"/>
              <a:gd name="connsiteX2" fmla="*/ 891043 w 4392744"/>
              <a:gd name="connsiteY2" fmla="*/ 97920 h 4550057"/>
              <a:gd name="connsiteX3" fmla="*/ 45009 w 4392744"/>
              <a:gd name="connsiteY3" fmla="*/ 499573 h 4550057"/>
              <a:gd name="connsiteX4" fmla="*/ 164650 w 4392744"/>
              <a:gd name="connsiteY4" fmla="*/ 909771 h 4550057"/>
              <a:gd name="connsiteX5" fmla="*/ 224471 w 4392744"/>
              <a:gd name="connsiteY5" fmla="*/ 1225965 h 4550057"/>
              <a:gd name="connsiteX6" fmla="*/ 2280 w 4392744"/>
              <a:gd name="connsiteY6" fmla="*/ 2636021 h 4550057"/>
              <a:gd name="connsiteX7" fmla="*/ 386841 w 4392744"/>
              <a:gd name="connsiteY7" fmla="*/ 3029128 h 4550057"/>
              <a:gd name="connsiteX8" fmla="*/ 771402 w 4392744"/>
              <a:gd name="connsiteY8" fmla="*/ 3353868 h 4550057"/>
              <a:gd name="connsiteX9" fmla="*/ 1036321 w 4392744"/>
              <a:gd name="connsiteY9" fmla="*/ 4439184 h 4550057"/>
              <a:gd name="connsiteX10" fmla="*/ 2668568 w 4392744"/>
              <a:gd name="connsiteY10" fmla="*/ 4456276 h 4550057"/>
              <a:gd name="connsiteX11" fmla="*/ 3950437 w 4392744"/>
              <a:gd name="connsiteY11" fmla="*/ 3926436 h 4550057"/>
              <a:gd name="connsiteX12" fmla="*/ 4317906 w 4392744"/>
              <a:gd name="connsiteY12" fmla="*/ 3063311 h 4550057"/>
              <a:gd name="connsiteX13" fmla="*/ 4360635 w 4392744"/>
              <a:gd name="connsiteY13" fmla="*/ 2473650 h 4550057"/>
              <a:gd name="connsiteX0" fmla="*/ 4359454 w 4391563"/>
              <a:gd name="connsiteY0" fmla="*/ 2473650 h 4550057"/>
              <a:gd name="connsiteX1" fmla="*/ 2735753 w 4391563"/>
              <a:gd name="connsiteY1" fmla="*/ 234653 h 4550057"/>
              <a:gd name="connsiteX2" fmla="*/ 889862 w 4391563"/>
              <a:gd name="connsiteY2" fmla="*/ 97920 h 4550057"/>
              <a:gd name="connsiteX3" fmla="*/ 43828 w 4391563"/>
              <a:gd name="connsiteY3" fmla="*/ 499573 h 4550057"/>
              <a:gd name="connsiteX4" fmla="*/ 163469 w 4391563"/>
              <a:gd name="connsiteY4" fmla="*/ 909771 h 4550057"/>
              <a:gd name="connsiteX5" fmla="*/ 266019 w 4391563"/>
              <a:gd name="connsiteY5" fmla="*/ 1217420 h 4550057"/>
              <a:gd name="connsiteX6" fmla="*/ 1099 w 4391563"/>
              <a:gd name="connsiteY6" fmla="*/ 2636021 h 4550057"/>
              <a:gd name="connsiteX7" fmla="*/ 385660 w 4391563"/>
              <a:gd name="connsiteY7" fmla="*/ 3029128 h 4550057"/>
              <a:gd name="connsiteX8" fmla="*/ 770221 w 4391563"/>
              <a:gd name="connsiteY8" fmla="*/ 3353868 h 4550057"/>
              <a:gd name="connsiteX9" fmla="*/ 1035140 w 4391563"/>
              <a:gd name="connsiteY9" fmla="*/ 4439184 h 4550057"/>
              <a:gd name="connsiteX10" fmla="*/ 2667387 w 4391563"/>
              <a:gd name="connsiteY10" fmla="*/ 4456276 h 4550057"/>
              <a:gd name="connsiteX11" fmla="*/ 3949256 w 4391563"/>
              <a:gd name="connsiteY11" fmla="*/ 3926436 h 4550057"/>
              <a:gd name="connsiteX12" fmla="*/ 4316725 w 4391563"/>
              <a:gd name="connsiteY12" fmla="*/ 3063311 h 4550057"/>
              <a:gd name="connsiteX13" fmla="*/ 4359454 w 4391563"/>
              <a:gd name="connsiteY13" fmla="*/ 2473650 h 4550057"/>
              <a:gd name="connsiteX0" fmla="*/ 4358355 w 4390464"/>
              <a:gd name="connsiteY0" fmla="*/ 2473650 h 4550057"/>
              <a:gd name="connsiteX1" fmla="*/ 2734654 w 4390464"/>
              <a:gd name="connsiteY1" fmla="*/ 234653 h 4550057"/>
              <a:gd name="connsiteX2" fmla="*/ 888763 w 4390464"/>
              <a:gd name="connsiteY2" fmla="*/ 97920 h 4550057"/>
              <a:gd name="connsiteX3" fmla="*/ 42729 w 4390464"/>
              <a:gd name="connsiteY3" fmla="*/ 499573 h 4550057"/>
              <a:gd name="connsiteX4" fmla="*/ 162370 w 4390464"/>
              <a:gd name="connsiteY4" fmla="*/ 909771 h 4550057"/>
              <a:gd name="connsiteX5" fmla="*/ 264920 w 4390464"/>
              <a:gd name="connsiteY5" fmla="*/ 1217420 h 4550057"/>
              <a:gd name="connsiteX6" fmla="*/ 0 w 4390464"/>
              <a:gd name="connsiteY6" fmla="*/ 2636021 h 4550057"/>
              <a:gd name="connsiteX7" fmla="*/ 384561 w 4390464"/>
              <a:gd name="connsiteY7" fmla="*/ 3029128 h 4550057"/>
              <a:gd name="connsiteX8" fmla="*/ 769122 w 4390464"/>
              <a:gd name="connsiteY8" fmla="*/ 3353868 h 4550057"/>
              <a:gd name="connsiteX9" fmla="*/ 1034041 w 4390464"/>
              <a:gd name="connsiteY9" fmla="*/ 4439184 h 4550057"/>
              <a:gd name="connsiteX10" fmla="*/ 2666288 w 4390464"/>
              <a:gd name="connsiteY10" fmla="*/ 4456276 h 4550057"/>
              <a:gd name="connsiteX11" fmla="*/ 3948157 w 4390464"/>
              <a:gd name="connsiteY11" fmla="*/ 3926436 h 4550057"/>
              <a:gd name="connsiteX12" fmla="*/ 4315626 w 4390464"/>
              <a:gd name="connsiteY12" fmla="*/ 3063311 h 4550057"/>
              <a:gd name="connsiteX13" fmla="*/ 4358355 w 4390464"/>
              <a:gd name="connsiteY13" fmla="*/ 2473650 h 4550057"/>
              <a:gd name="connsiteX0" fmla="*/ 4358355 w 4390464"/>
              <a:gd name="connsiteY0" fmla="*/ 2473650 h 4550057"/>
              <a:gd name="connsiteX1" fmla="*/ 2734654 w 4390464"/>
              <a:gd name="connsiteY1" fmla="*/ 234653 h 4550057"/>
              <a:gd name="connsiteX2" fmla="*/ 888763 w 4390464"/>
              <a:gd name="connsiteY2" fmla="*/ 97920 h 4550057"/>
              <a:gd name="connsiteX3" fmla="*/ 42729 w 4390464"/>
              <a:gd name="connsiteY3" fmla="*/ 499573 h 4550057"/>
              <a:gd name="connsiteX4" fmla="*/ 162370 w 4390464"/>
              <a:gd name="connsiteY4" fmla="*/ 909771 h 4550057"/>
              <a:gd name="connsiteX5" fmla="*/ 264920 w 4390464"/>
              <a:gd name="connsiteY5" fmla="*/ 1217420 h 4550057"/>
              <a:gd name="connsiteX6" fmla="*/ 0 w 4390464"/>
              <a:gd name="connsiteY6" fmla="*/ 2636021 h 4550057"/>
              <a:gd name="connsiteX7" fmla="*/ 384561 w 4390464"/>
              <a:gd name="connsiteY7" fmla="*/ 3029128 h 4550057"/>
              <a:gd name="connsiteX8" fmla="*/ 769122 w 4390464"/>
              <a:gd name="connsiteY8" fmla="*/ 3353868 h 4550057"/>
              <a:gd name="connsiteX9" fmla="*/ 1034041 w 4390464"/>
              <a:gd name="connsiteY9" fmla="*/ 4439184 h 4550057"/>
              <a:gd name="connsiteX10" fmla="*/ 2666288 w 4390464"/>
              <a:gd name="connsiteY10" fmla="*/ 4456276 h 4550057"/>
              <a:gd name="connsiteX11" fmla="*/ 3948157 w 4390464"/>
              <a:gd name="connsiteY11" fmla="*/ 3926436 h 4550057"/>
              <a:gd name="connsiteX12" fmla="*/ 4315626 w 4390464"/>
              <a:gd name="connsiteY12" fmla="*/ 3063311 h 4550057"/>
              <a:gd name="connsiteX13" fmla="*/ 4358355 w 4390464"/>
              <a:gd name="connsiteY13" fmla="*/ 2473650 h 4550057"/>
              <a:gd name="connsiteX0" fmla="*/ 4358355 w 4390464"/>
              <a:gd name="connsiteY0" fmla="*/ 2473650 h 4550057"/>
              <a:gd name="connsiteX1" fmla="*/ 2734654 w 4390464"/>
              <a:gd name="connsiteY1" fmla="*/ 234653 h 4550057"/>
              <a:gd name="connsiteX2" fmla="*/ 888763 w 4390464"/>
              <a:gd name="connsiteY2" fmla="*/ 97920 h 4550057"/>
              <a:gd name="connsiteX3" fmla="*/ 42729 w 4390464"/>
              <a:gd name="connsiteY3" fmla="*/ 499573 h 4550057"/>
              <a:gd name="connsiteX4" fmla="*/ 162370 w 4390464"/>
              <a:gd name="connsiteY4" fmla="*/ 909771 h 4550057"/>
              <a:gd name="connsiteX5" fmla="*/ 264920 w 4390464"/>
              <a:gd name="connsiteY5" fmla="*/ 1217420 h 4550057"/>
              <a:gd name="connsiteX6" fmla="*/ 0 w 4390464"/>
              <a:gd name="connsiteY6" fmla="*/ 2636021 h 4550057"/>
              <a:gd name="connsiteX7" fmla="*/ 384561 w 4390464"/>
              <a:gd name="connsiteY7" fmla="*/ 3029128 h 4550057"/>
              <a:gd name="connsiteX8" fmla="*/ 769122 w 4390464"/>
              <a:gd name="connsiteY8" fmla="*/ 3353868 h 4550057"/>
              <a:gd name="connsiteX9" fmla="*/ 1034041 w 4390464"/>
              <a:gd name="connsiteY9" fmla="*/ 4439184 h 4550057"/>
              <a:gd name="connsiteX10" fmla="*/ 2666288 w 4390464"/>
              <a:gd name="connsiteY10" fmla="*/ 4456276 h 4550057"/>
              <a:gd name="connsiteX11" fmla="*/ 3948157 w 4390464"/>
              <a:gd name="connsiteY11" fmla="*/ 3926436 h 4550057"/>
              <a:gd name="connsiteX12" fmla="*/ 4315626 w 4390464"/>
              <a:gd name="connsiteY12" fmla="*/ 3063311 h 4550057"/>
              <a:gd name="connsiteX13" fmla="*/ 4358355 w 4390464"/>
              <a:gd name="connsiteY13" fmla="*/ 2473650 h 4550057"/>
              <a:gd name="connsiteX0" fmla="*/ 4358355 w 4390464"/>
              <a:gd name="connsiteY0" fmla="*/ 2473650 h 4550057"/>
              <a:gd name="connsiteX1" fmla="*/ 2734654 w 4390464"/>
              <a:gd name="connsiteY1" fmla="*/ 234653 h 4550057"/>
              <a:gd name="connsiteX2" fmla="*/ 888763 w 4390464"/>
              <a:gd name="connsiteY2" fmla="*/ 97920 h 4550057"/>
              <a:gd name="connsiteX3" fmla="*/ 42729 w 4390464"/>
              <a:gd name="connsiteY3" fmla="*/ 499573 h 4550057"/>
              <a:gd name="connsiteX4" fmla="*/ 162370 w 4390464"/>
              <a:gd name="connsiteY4" fmla="*/ 909771 h 4550057"/>
              <a:gd name="connsiteX5" fmla="*/ 264920 w 4390464"/>
              <a:gd name="connsiteY5" fmla="*/ 1217420 h 4550057"/>
              <a:gd name="connsiteX6" fmla="*/ 0 w 4390464"/>
              <a:gd name="connsiteY6" fmla="*/ 2636021 h 4550057"/>
              <a:gd name="connsiteX7" fmla="*/ 384561 w 4390464"/>
              <a:gd name="connsiteY7" fmla="*/ 3029128 h 4550057"/>
              <a:gd name="connsiteX8" fmla="*/ 769122 w 4390464"/>
              <a:gd name="connsiteY8" fmla="*/ 3353868 h 4550057"/>
              <a:gd name="connsiteX9" fmla="*/ 1034041 w 4390464"/>
              <a:gd name="connsiteY9" fmla="*/ 4439184 h 4550057"/>
              <a:gd name="connsiteX10" fmla="*/ 2666288 w 4390464"/>
              <a:gd name="connsiteY10" fmla="*/ 4456276 h 4550057"/>
              <a:gd name="connsiteX11" fmla="*/ 3948157 w 4390464"/>
              <a:gd name="connsiteY11" fmla="*/ 3926436 h 4550057"/>
              <a:gd name="connsiteX12" fmla="*/ 4315626 w 4390464"/>
              <a:gd name="connsiteY12" fmla="*/ 3063311 h 4550057"/>
              <a:gd name="connsiteX13" fmla="*/ 4358355 w 4390464"/>
              <a:gd name="connsiteY13" fmla="*/ 2473650 h 4550057"/>
              <a:gd name="connsiteX0" fmla="*/ 4358355 w 4390464"/>
              <a:gd name="connsiteY0" fmla="*/ 2473650 h 4581163"/>
              <a:gd name="connsiteX1" fmla="*/ 2734654 w 4390464"/>
              <a:gd name="connsiteY1" fmla="*/ 234653 h 4581163"/>
              <a:gd name="connsiteX2" fmla="*/ 888763 w 4390464"/>
              <a:gd name="connsiteY2" fmla="*/ 97920 h 4581163"/>
              <a:gd name="connsiteX3" fmla="*/ 42729 w 4390464"/>
              <a:gd name="connsiteY3" fmla="*/ 499573 h 4581163"/>
              <a:gd name="connsiteX4" fmla="*/ 162370 w 4390464"/>
              <a:gd name="connsiteY4" fmla="*/ 909771 h 4581163"/>
              <a:gd name="connsiteX5" fmla="*/ 264920 w 4390464"/>
              <a:gd name="connsiteY5" fmla="*/ 1217420 h 4581163"/>
              <a:gd name="connsiteX6" fmla="*/ 0 w 4390464"/>
              <a:gd name="connsiteY6" fmla="*/ 2636021 h 4581163"/>
              <a:gd name="connsiteX7" fmla="*/ 384561 w 4390464"/>
              <a:gd name="connsiteY7" fmla="*/ 3029128 h 4581163"/>
              <a:gd name="connsiteX8" fmla="*/ 769122 w 4390464"/>
              <a:gd name="connsiteY8" fmla="*/ 3353868 h 4581163"/>
              <a:gd name="connsiteX9" fmla="*/ 1110241 w 4390464"/>
              <a:gd name="connsiteY9" fmla="*/ 4484904 h 4581163"/>
              <a:gd name="connsiteX10" fmla="*/ 2666288 w 4390464"/>
              <a:gd name="connsiteY10" fmla="*/ 4456276 h 4581163"/>
              <a:gd name="connsiteX11" fmla="*/ 3948157 w 4390464"/>
              <a:gd name="connsiteY11" fmla="*/ 3926436 h 4581163"/>
              <a:gd name="connsiteX12" fmla="*/ 4315626 w 4390464"/>
              <a:gd name="connsiteY12" fmla="*/ 3063311 h 4581163"/>
              <a:gd name="connsiteX13" fmla="*/ 4358355 w 4390464"/>
              <a:gd name="connsiteY13" fmla="*/ 2473650 h 4581163"/>
              <a:gd name="connsiteX0" fmla="*/ 4358355 w 4397050"/>
              <a:gd name="connsiteY0" fmla="*/ 2473650 h 4573624"/>
              <a:gd name="connsiteX1" fmla="*/ 2734654 w 4397050"/>
              <a:gd name="connsiteY1" fmla="*/ 234653 h 4573624"/>
              <a:gd name="connsiteX2" fmla="*/ 888763 w 4397050"/>
              <a:gd name="connsiteY2" fmla="*/ 97920 h 4573624"/>
              <a:gd name="connsiteX3" fmla="*/ 42729 w 4397050"/>
              <a:gd name="connsiteY3" fmla="*/ 499573 h 4573624"/>
              <a:gd name="connsiteX4" fmla="*/ 162370 w 4397050"/>
              <a:gd name="connsiteY4" fmla="*/ 909771 h 4573624"/>
              <a:gd name="connsiteX5" fmla="*/ 264920 w 4397050"/>
              <a:gd name="connsiteY5" fmla="*/ 1217420 h 4573624"/>
              <a:gd name="connsiteX6" fmla="*/ 0 w 4397050"/>
              <a:gd name="connsiteY6" fmla="*/ 2636021 h 4573624"/>
              <a:gd name="connsiteX7" fmla="*/ 384561 w 4397050"/>
              <a:gd name="connsiteY7" fmla="*/ 3029128 h 4573624"/>
              <a:gd name="connsiteX8" fmla="*/ 769122 w 4397050"/>
              <a:gd name="connsiteY8" fmla="*/ 3353868 h 4573624"/>
              <a:gd name="connsiteX9" fmla="*/ 1110241 w 4397050"/>
              <a:gd name="connsiteY9" fmla="*/ 4484904 h 4573624"/>
              <a:gd name="connsiteX10" fmla="*/ 2666288 w 4397050"/>
              <a:gd name="connsiteY10" fmla="*/ 4456276 h 4573624"/>
              <a:gd name="connsiteX11" fmla="*/ 3803377 w 4397050"/>
              <a:gd name="connsiteY11" fmla="*/ 4101696 h 4573624"/>
              <a:gd name="connsiteX12" fmla="*/ 4315626 w 4397050"/>
              <a:gd name="connsiteY12" fmla="*/ 3063311 h 4573624"/>
              <a:gd name="connsiteX13" fmla="*/ 4358355 w 4397050"/>
              <a:gd name="connsiteY13" fmla="*/ 2473650 h 4573624"/>
              <a:gd name="connsiteX0" fmla="*/ 4213575 w 4337545"/>
              <a:gd name="connsiteY0" fmla="*/ 2416735 h 4570049"/>
              <a:gd name="connsiteX1" fmla="*/ 2734654 w 4337545"/>
              <a:gd name="connsiteY1" fmla="*/ 231078 h 4570049"/>
              <a:gd name="connsiteX2" fmla="*/ 888763 w 4337545"/>
              <a:gd name="connsiteY2" fmla="*/ 94345 h 4570049"/>
              <a:gd name="connsiteX3" fmla="*/ 42729 w 4337545"/>
              <a:gd name="connsiteY3" fmla="*/ 495998 h 4570049"/>
              <a:gd name="connsiteX4" fmla="*/ 162370 w 4337545"/>
              <a:gd name="connsiteY4" fmla="*/ 906196 h 4570049"/>
              <a:gd name="connsiteX5" fmla="*/ 264920 w 4337545"/>
              <a:gd name="connsiteY5" fmla="*/ 1213845 h 4570049"/>
              <a:gd name="connsiteX6" fmla="*/ 0 w 4337545"/>
              <a:gd name="connsiteY6" fmla="*/ 2632446 h 4570049"/>
              <a:gd name="connsiteX7" fmla="*/ 384561 w 4337545"/>
              <a:gd name="connsiteY7" fmla="*/ 3025553 h 4570049"/>
              <a:gd name="connsiteX8" fmla="*/ 769122 w 4337545"/>
              <a:gd name="connsiteY8" fmla="*/ 3350293 h 4570049"/>
              <a:gd name="connsiteX9" fmla="*/ 1110241 w 4337545"/>
              <a:gd name="connsiteY9" fmla="*/ 4481329 h 4570049"/>
              <a:gd name="connsiteX10" fmla="*/ 2666288 w 4337545"/>
              <a:gd name="connsiteY10" fmla="*/ 4452701 h 4570049"/>
              <a:gd name="connsiteX11" fmla="*/ 3803377 w 4337545"/>
              <a:gd name="connsiteY11" fmla="*/ 4098121 h 4570049"/>
              <a:gd name="connsiteX12" fmla="*/ 4315626 w 4337545"/>
              <a:gd name="connsiteY12" fmla="*/ 3059736 h 4570049"/>
              <a:gd name="connsiteX13" fmla="*/ 4213575 w 4337545"/>
              <a:gd name="connsiteY13" fmla="*/ 2416735 h 4570049"/>
              <a:gd name="connsiteX0" fmla="*/ 5974009 w 6097979"/>
              <a:gd name="connsiteY0" fmla="*/ 2416735 h 4570049"/>
              <a:gd name="connsiteX1" fmla="*/ 4495088 w 6097979"/>
              <a:gd name="connsiteY1" fmla="*/ 231078 h 4570049"/>
              <a:gd name="connsiteX2" fmla="*/ 2649197 w 6097979"/>
              <a:gd name="connsiteY2" fmla="*/ 94345 h 4570049"/>
              <a:gd name="connsiteX3" fmla="*/ 1803163 w 6097979"/>
              <a:gd name="connsiteY3" fmla="*/ 495998 h 4570049"/>
              <a:gd name="connsiteX4" fmla="*/ 1922804 w 6097979"/>
              <a:gd name="connsiteY4" fmla="*/ 906196 h 4570049"/>
              <a:gd name="connsiteX5" fmla="*/ 2025354 w 6097979"/>
              <a:gd name="connsiteY5" fmla="*/ 1213845 h 4570049"/>
              <a:gd name="connsiteX6" fmla="*/ 0 w 6097979"/>
              <a:gd name="connsiteY6" fmla="*/ 1683863 h 4570049"/>
              <a:gd name="connsiteX7" fmla="*/ 2144995 w 6097979"/>
              <a:gd name="connsiteY7" fmla="*/ 3025553 h 4570049"/>
              <a:gd name="connsiteX8" fmla="*/ 2529556 w 6097979"/>
              <a:gd name="connsiteY8" fmla="*/ 3350293 h 4570049"/>
              <a:gd name="connsiteX9" fmla="*/ 2870675 w 6097979"/>
              <a:gd name="connsiteY9" fmla="*/ 4481329 h 4570049"/>
              <a:gd name="connsiteX10" fmla="*/ 4426722 w 6097979"/>
              <a:gd name="connsiteY10" fmla="*/ 4452701 h 4570049"/>
              <a:gd name="connsiteX11" fmla="*/ 5563811 w 6097979"/>
              <a:gd name="connsiteY11" fmla="*/ 4098121 h 4570049"/>
              <a:gd name="connsiteX12" fmla="*/ 6076060 w 6097979"/>
              <a:gd name="connsiteY12" fmla="*/ 3059736 h 4570049"/>
              <a:gd name="connsiteX13" fmla="*/ 5974009 w 6097979"/>
              <a:gd name="connsiteY13" fmla="*/ 2416735 h 4570049"/>
              <a:gd name="connsiteX0" fmla="*/ 6110285 w 6234255"/>
              <a:gd name="connsiteY0" fmla="*/ 2416735 h 4570049"/>
              <a:gd name="connsiteX1" fmla="*/ 4631364 w 6234255"/>
              <a:gd name="connsiteY1" fmla="*/ 231078 h 4570049"/>
              <a:gd name="connsiteX2" fmla="*/ 2785473 w 6234255"/>
              <a:gd name="connsiteY2" fmla="*/ 94345 h 4570049"/>
              <a:gd name="connsiteX3" fmla="*/ 1939439 w 6234255"/>
              <a:gd name="connsiteY3" fmla="*/ 495998 h 4570049"/>
              <a:gd name="connsiteX4" fmla="*/ 2059080 w 6234255"/>
              <a:gd name="connsiteY4" fmla="*/ 906196 h 4570049"/>
              <a:gd name="connsiteX5" fmla="*/ 16636 w 6234255"/>
              <a:gd name="connsiteY5" fmla="*/ 1008746 h 4570049"/>
              <a:gd name="connsiteX6" fmla="*/ 136276 w 6234255"/>
              <a:gd name="connsiteY6" fmla="*/ 1683863 h 4570049"/>
              <a:gd name="connsiteX7" fmla="*/ 2281271 w 6234255"/>
              <a:gd name="connsiteY7" fmla="*/ 3025553 h 4570049"/>
              <a:gd name="connsiteX8" fmla="*/ 2665832 w 6234255"/>
              <a:gd name="connsiteY8" fmla="*/ 3350293 h 4570049"/>
              <a:gd name="connsiteX9" fmla="*/ 3006951 w 6234255"/>
              <a:gd name="connsiteY9" fmla="*/ 4481329 h 4570049"/>
              <a:gd name="connsiteX10" fmla="*/ 4562998 w 6234255"/>
              <a:gd name="connsiteY10" fmla="*/ 4452701 h 4570049"/>
              <a:gd name="connsiteX11" fmla="*/ 5700087 w 6234255"/>
              <a:gd name="connsiteY11" fmla="*/ 4098121 h 4570049"/>
              <a:gd name="connsiteX12" fmla="*/ 6212336 w 6234255"/>
              <a:gd name="connsiteY12" fmla="*/ 3059736 h 4570049"/>
              <a:gd name="connsiteX13" fmla="*/ 6110285 w 6234255"/>
              <a:gd name="connsiteY13" fmla="*/ 2416735 h 4570049"/>
              <a:gd name="connsiteX0" fmla="*/ 6110285 w 6234255"/>
              <a:gd name="connsiteY0" fmla="*/ 2416735 h 4570049"/>
              <a:gd name="connsiteX1" fmla="*/ 4631364 w 6234255"/>
              <a:gd name="connsiteY1" fmla="*/ 231078 h 4570049"/>
              <a:gd name="connsiteX2" fmla="*/ 2785473 w 6234255"/>
              <a:gd name="connsiteY2" fmla="*/ 94345 h 4570049"/>
              <a:gd name="connsiteX3" fmla="*/ 1939439 w 6234255"/>
              <a:gd name="connsiteY3" fmla="*/ 495998 h 4570049"/>
              <a:gd name="connsiteX4" fmla="*/ 1264322 w 6234255"/>
              <a:gd name="connsiteY4" fmla="*/ 641276 h 4570049"/>
              <a:gd name="connsiteX5" fmla="*/ 16636 w 6234255"/>
              <a:gd name="connsiteY5" fmla="*/ 1008746 h 4570049"/>
              <a:gd name="connsiteX6" fmla="*/ 136276 w 6234255"/>
              <a:gd name="connsiteY6" fmla="*/ 1683863 h 4570049"/>
              <a:gd name="connsiteX7" fmla="*/ 2281271 w 6234255"/>
              <a:gd name="connsiteY7" fmla="*/ 3025553 h 4570049"/>
              <a:gd name="connsiteX8" fmla="*/ 2665832 w 6234255"/>
              <a:gd name="connsiteY8" fmla="*/ 3350293 h 4570049"/>
              <a:gd name="connsiteX9" fmla="*/ 3006951 w 6234255"/>
              <a:gd name="connsiteY9" fmla="*/ 4481329 h 4570049"/>
              <a:gd name="connsiteX10" fmla="*/ 4562998 w 6234255"/>
              <a:gd name="connsiteY10" fmla="*/ 4452701 h 4570049"/>
              <a:gd name="connsiteX11" fmla="*/ 5700087 w 6234255"/>
              <a:gd name="connsiteY11" fmla="*/ 4098121 h 4570049"/>
              <a:gd name="connsiteX12" fmla="*/ 6212336 w 6234255"/>
              <a:gd name="connsiteY12" fmla="*/ 3059736 h 4570049"/>
              <a:gd name="connsiteX13" fmla="*/ 6110285 w 6234255"/>
              <a:gd name="connsiteY13" fmla="*/ 2416735 h 4570049"/>
              <a:gd name="connsiteX0" fmla="*/ 6159424 w 6283394"/>
              <a:gd name="connsiteY0" fmla="*/ 2416735 h 4570049"/>
              <a:gd name="connsiteX1" fmla="*/ 4680503 w 6283394"/>
              <a:gd name="connsiteY1" fmla="*/ 231078 h 4570049"/>
              <a:gd name="connsiteX2" fmla="*/ 2834612 w 6283394"/>
              <a:gd name="connsiteY2" fmla="*/ 94345 h 4570049"/>
              <a:gd name="connsiteX3" fmla="*/ 1988578 w 6283394"/>
              <a:gd name="connsiteY3" fmla="*/ 495998 h 4570049"/>
              <a:gd name="connsiteX4" fmla="*/ 1313461 w 6283394"/>
              <a:gd name="connsiteY4" fmla="*/ 641276 h 4570049"/>
              <a:gd name="connsiteX5" fmla="*/ 14500 w 6283394"/>
              <a:gd name="connsiteY5" fmla="*/ 1068566 h 4570049"/>
              <a:gd name="connsiteX6" fmla="*/ 185415 w 6283394"/>
              <a:gd name="connsiteY6" fmla="*/ 1683863 h 4570049"/>
              <a:gd name="connsiteX7" fmla="*/ 2330410 w 6283394"/>
              <a:gd name="connsiteY7" fmla="*/ 3025553 h 4570049"/>
              <a:gd name="connsiteX8" fmla="*/ 2714971 w 6283394"/>
              <a:gd name="connsiteY8" fmla="*/ 3350293 h 4570049"/>
              <a:gd name="connsiteX9" fmla="*/ 3056090 w 6283394"/>
              <a:gd name="connsiteY9" fmla="*/ 4481329 h 4570049"/>
              <a:gd name="connsiteX10" fmla="*/ 4612137 w 6283394"/>
              <a:gd name="connsiteY10" fmla="*/ 4452701 h 4570049"/>
              <a:gd name="connsiteX11" fmla="*/ 5749226 w 6283394"/>
              <a:gd name="connsiteY11" fmla="*/ 4098121 h 4570049"/>
              <a:gd name="connsiteX12" fmla="*/ 6261475 w 6283394"/>
              <a:gd name="connsiteY12" fmla="*/ 3059736 h 4570049"/>
              <a:gd name="connsiteX13" fmla="*/ 6159424 w 6283394"/>
              <a:gd name="connsiteY13" fmla="*/ 2416735 h 4570049"/>
              <a:gd name="connsiteX0" fmla="*/ 6144924 w 6268894"/>
              <a:gd name="connsiteY0" fmla="*/ 2416735 h 4570049"/>
              <a:gd name="connsiteX1" fmla="*/ 4666003 w 6268894"/>
              <a:gd name="connsiteY1" fmla="*/ 231078 h 4570049"/>
              <a:gd name="connsiteX2" fmla="*/ 2820112 w 6268894"/>
              <a:gd name="connsiteY2" fmla="*/ 94345 h 4570049"/>
              <a:gd name="connsiteX3" fmla="*/ 1974078 w 6268894"/>
              <a:gd name="connsiteY3" fmla="*/ 495998 h 4570049"/>
              <a:gd name="connsiteX4" fmla="*/ 1298961 w 6268894"/>
              <a:gd name="connsiteY4" fmla="*/ 641276 h 4570049"/>
              <a:gd name="connsiteX5" fmla="*/ 0 w 6268894"/>
              <a:gd name="connsiteY5" fmla="*/ 1068566 h 4570049"/>
              <a:gd name="connsiteX6" fmla="*/ 170915 w 6268894"/>
              <a:gd name="connsiteY6" fmla="*/ 1683863 h 4570049"/>
              <a:gd name="connsiteX7" fmla="*/ 2315910 w 6268894"/>
              <a:gd name="connsiteY7" fmla="*/ 3025553 h 4570049"/>
              <a:gd name="connsiteX8" fmla="*/ 2700471 w 6268894"/>
              <a:gd name="connsiteY8" fmla="*/ 3350293 h 4570049"/>
              <a:gd name="connsiteX9" fmla="*/ 3041590 w 6268894"/>
              <a:gd name="connsiteY9" fmla="*/ 4481329 h 4570049"/>
              <a:gd name="connsiteX10" fmla="*/ 4597637 w 6268894"/>
              <a:gd name="connsiteY10" fmla="*/ 4452701 h 4570049"/>
              <a:gd name="connsiteX11" fmla="*/ 5734726 w 6268894"/>
              <a:gd name="connsiteY11" fmla="*/ 4098121 h 4570049"/>
              <a:gd name="connsiteX12" fmla="*/ 6246975 w 6268894"/>
              <a:gd name="connsiteY12" fmla="*/ 3059736 h 4570049"/>
              <a:gd name="connsiteX13" fmla="*/ 6144924 w 6268894"/>
              <a:gd name="connsiteY13" fmla="*/ 2416735 h 4570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68894" h="4570049">
                <a:moveTo>
                  <a:pt x="6144924" y="2416735"/>
                </a:moveTo>
                <a:cubicBezTo>
                  <a:pt x="6082255" y="2237273"/>
                  <a:pt x="5220138" y="618143"/>
                  <a:pt x="4666003" y="231078"/>
                </a:cubicBezTo>
                <a:cubicBezTo>
                  <a:pt x="4111868" y="-155987"/>
                  <a:pt x="3268766" y="50192"/>
                  <a:pt x="2820112" y="94345"/>
                </a:cubicBezTo>
                <a:lnTo>
                  <a:pt x="1974078" y="495998"/>
                </a:lnTo>
                <a:lnTo>
                  <a:pt x="1298961" y="641276"/>
                </a:lnTo>
                <a:lnTo>
                  <a:pt x="0" y="1068566"/>
                </a:lnTo>
                <a:lnTo>
                  <a:pt x="170915" y="1683863"/>
                </a:lnTo>
                <a:cubicBezTo>
                  <a:pt x="190855" y="1985814"/>
                  <a:pt x="1894317" y="2747815"/>
                  <a:pt x="2315910" y="3025553"/>
                </a:cubicBezTo>
                <a:cubicBezTo>
                  <a:pt x="2737503" y="3303291"/>
                  <a:pt x="2579524" y="3107664"/>
                  <a:pt x="2700471" y="3350293"/>
                </a:cubicBezTo>
                <a:cubicBezTo>
                  <a:pt x="2821418" y="3592922"/>
                  <a:pt x="2725396" y="4297594"/>
                  <a:pt x="3041590" y="4481329"/>
                </a:cubicBezTo>
                <a:cubicBezTo>
                  <a:pt x="3357784" y="4665064"/>
                  <a:pt x="4148781" y="4516569"/>
                  <a:pt x="4597637" y="4452701"/>
                </a:cubicBezTo>
                <a:cubicBezTo>
                  <a:pt x="5046493" y="4388833"/>
                  <a:pt x="5458412" y="4350222"/>
                  <a:pt x="5734726" y="4098121"/>
                </a:cubicBezTo>
                <a:cubicBezTo>
                  <a:pt x="6011040" y="3846020"/>
                  <a:pt x="6178609" y="3339967"/>
                  <a:pt x="6246975" y="3059736"/>
                </a:cubicBezTo>
                <a:cubicBezTo>
                  <a:pt x="6315341" y="2779505"/>
                  <a:pt x="6207593" y="2596197"/>
                  <a:pt x="6144924" y="2416735"/>
                </a:cubicBezTo>
                <a:close/>
              </a:path>
            </a:pathLst>
          </a:custGeom>
          <a:solidFill>
            <a:srgbClr val="4F81BD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4" name="Titre 2"/>
          <p:cNvSpPr txBox="1">
            <a:spLocks/>
          </p:cNvSpPr>
          <p:nvPr/>
        </p:nvSpPr>
        <p:spPr>
          <a:xfrm>
            <a:off x="-2" y="-6825"/>
            <a:ext cx="9144000" cy="395416"/>
          </a:xfrm>
          <a:prstGeom prst="rect">
            <a:avLst/>
          </a:prstGeom>
          <a:gradFill flip="none" rotWithShape="1">
            <a:gsLst>
              <a:gs pos="2000">
                <a:schemeClr val="accent1">
                  <a:lumMod val="4000"/>
                  <a:lumOff val="96000"/>
                </a:schemeClr>
              </a:gs>
              <a:gs pos="41000">
                <a:schemeClr val="accent1">
                  <a:lumMod val="45000"/>
                  <a:lumOff val="55000"/>
                </a:schemeClr>
              </a:gs>
              <a:gs pos="46000">
                <a:srgbClr val="B0C6E1"/>
              </a:gs>
              <a:gs pos="35000">
                <a:srgbClr val="B0C6E1"/>
              </a:gs>
              <a:gs pos="77000">
                <a:schemeClr val="accent1">
                  <a:lumMod val="75000"/>
                </a:schemeClr>
              </a:gs>
            </a:gsLst>
            <a:lin ang="0" scaled="1"/>
            <a:tileRect/>
          </a:gradFill>
          <a:effectLst>
            <a:glow rad="127000">
              <a:schemeClr val="accent1">
                <a:alpha val="0"/>
              </a:schemeClr>
            </a:glow>
            <a:outerShdw sx="1000" sy="1000" algn="ctr" rotWithShape="0">
              <a:srgbClr val="000000"/>
            </a:outerShdw>
            <a:reflection stA="0" endPos="65000" dist="50800" dir="5400000" sy="-100000" algn="bl" rotWithShape="0"/>
          </a:effectLst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Plan de circulation prévu dans le quartier à terme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252967" y="36851"/>
            <a:ext cx="2954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PROPOSITION D’EVOLUTION A TERME</a:t>
            </a:r>
            <a:endParaRPr lang="fr-FR" sz="1400" dirty="0">
              <a:solidFill>
                <a:schemeClr val="bg1"/>
              </a:solidFill>
            </a:endParaRPr>
          </a:p>
        </p:txBody>
      </p:sp>
      <p:grpSp>
        <p:nvGrpSpPr>
          <p:cNvPr id="169" name="Groupe 12"/>
          <p:cNvGrpSpPr>
            <a:grpSpLocks/>
          </p:cNvGrpSpPr>
          <p:nvPr/>
        </p:nvGrpSpPr>
        <p:grpSpPr bwMode="auto">
          <a:xfrm>
            <a:off x="8686924" y="579883"/>
            <a:ext cx="359682" cy="487690"/>
            <a:chOff x="8702285" y="725859"/>
            <a:chExt cx="159700" cy="289594"/>
          </a:xfrm>
        </p:grpSpPr>
        <p:sp>
          <p:nvSpPr>
            <p:cNvPr id="170" name="ZoneTexte 6"/>
            <p:cNvSpPr txBox="1">
              <a:spLocks noChangeArrowheads="1"/>
            </p:cNvSpPr>
            <p:nvPr/>
          </p:nvSpPr>
          <p:spPr bwMode="auto">
            <a:xfrm>
              <a:off x="8745984" y="905797"/>
              <a:ext cx="116001" cy="109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grpSp>
          <p:nvGrpSpPr>
            <p:cNvPr id="171" name="Groupe 9"/>
            <p:cNvGrpSpPr>
              <a:grpSpLocks noChangeAspect="1"/>
            </p:cNvGrpSpPr>
            <p:nvPr/>
          </p:nvGrpSpPr>
          <p:grpSpPr bwMode="auto">
            <a:xfrm>
              <a:off x="8702285" y="725859"/>
              <a:ext cx="136915" cy="202438"/>
              <a:chOff x="809897" y="1267097"/>
              <a:chExt cx="2168434" cy="2351314"/>
            </a:xfrm>
          </p:grpSpPr>
          <p:cxnSp>
            <p:nvCxnSpPr>
              <p:cNvPr id="172" name="Connecteur droit 44"/>
              <p:cNvCxnSpPr>
                <a:cxnSpLocks noChangeShapeType="1"/>
              </p:cNvCxnSpPr>
              <p:nvPr/>
            </p:nvCxnSpPr>
            <p:spPr bwMode="auto">
              <a:xfrm flipV="1">
                <a:off x="809897" y="1267097"/>
                <a:ext cx="1057021" cy="228321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3" name="Connecteur droit 45"/>
              <p:cNvCxnSpPr>
                <a:cxnSpLocks noChangeShapeType="1"/>
              </p:cNvCxnSpPr>
              <p:nvPr/>
            </p:nvCxnSpPr>
            <p:spPr bwMode="auto">
              <a:xfrm flipV="1">
                <a:off x="809897" y="2427125"/>
                <a:ext cx="1057021" cy="1141609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74" name="Forme libre 46"/>
              <p:cNvSpPr>
                <a:spLocks/>
              </p:cNvSpPr>
              <p:nvPr/>
            </p:nvSpPr>
            <p:spPr bwMode="auto">
              <a:xfrm>
                <a:off x="1866918" y="1285516"/>
                <a:ext cx="1107355" cy="2338451"/>
              </a:xfrm>
              <a:custGeom>
                <a:avLst/>
                <a:gdLst>
                  <a:gd name="T0" fmla="*/ 0 w 1110343"/>
                  <a:gd name="T1" fmla="*/ 0 h 2338252"/>
                  <a:gd name="T2" fmla="*/ 1105377 w 1110343"/>
                  <a:gd name="T3" fmla="*/ 2369502 h 2338252"/>
                  <a:gd name="T4" fmla="*/ 26014 w 1110343"/>
                  <a:gd name="T5" fmla="*/ 1191371 h 2338252"/>
                  <a:gd name="T6" fmla="*/ 0 w 1110343"/>
                  <a:gd name="T7" fmla="*/ 0 h 233825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110343" h="2338252">
                    <a:moveTo>
                      <a:pt x="0" y="0"/>
                    </a:moveTo>
                    <a:lnTo>
                      <a:pt x="1110343" y="2338252"/>
                    </a:lnTo>
                    <a:lnTo>
                      <a:pt x="26126" y="11756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>
                  <a:defRPr/>
                </a:pPr>
                <a:endParaRPr lang="fr-FR" dirty="0"/>
              </a:p>
            </p:txBody>
          </p:sp>
        </p:grpSp>
      </p:grpSp>
      <p:sp>
        <p:nvSpPr>
          <p:cNvPr id="190" name="Rectangle 63"/>
          <p:cNvSpPr>
            <a:spLocks noChangeArrowheads="1"/>
          </p:cNvSpPr>
          <p:nvPr/>
        </p:nvSpPr>
        <p:spPr bwMode="auto">
          <a:xfrm rot="20379786">
            <a:off x="2494238" y="2404482"/>
            <a:ext cx="77136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b="1" i="1" dirty="0" smtClean="0"/>
              <a:t>Rue Célony</a:t>
            </a:r>
            <a:endParaRPr lang="fr-FR" altLang="fr-FR" sz="1000" b="1" i="1" dirty="0"/>
          </a:p>
        </p:txBody>
      </p:sp>
      <p:sp>
        <p:nvSpPr>
          <p:cNvPr id="192" name="Rectangle 63"/>
          <p:cNvSpPr>
            <a:spLocks noChangeArrowheads="1"/>
          </p:cNvSpPr>
          <p:nvPr/>
        </p:nvSpPr>
        <p:spPr bwMode="auto">
          <a:xfrm rot="2039905">
            <a:off x="2136131" y="3403729"/>
            <a:ext cx="123783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b="1" i="1" dirty="0" smtClean="0"/>
              <a:t>Bd de la République</a:t>
            </a:r>
            <a:endParaRPr lang="fr-FR" altLang="fr-FR" sz="1000" b="1" i="1" dirty="0"/>
          </a:p>
        </p:txBody>
      </p:sp>
      <p:sp>
        <p:nvSpPr>
          <p:cNvPr id="193" name="Rectangle 63"/>
          <p:cNvSpPr>
            <a:spLocks noChangeArrowheads="1"/>
          </p:cNvSpPr>
          <p:nvPr/>
        </p:nvSpPr>
        <p:spPr bwMode="auto">
          <a:xfrm rot="17092766">
            <a:off x="3293029" y="3072015"/>
            <a:ext cx="8867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b="1" i="1" dirty="0" smtClean="0"/>
              <a:t>Cours Sextius</a:t>
            </a:r>
            <a:endParaRPr lang="fr-FR" altLang="fr-FR" sz="1000" b="1" i="1" dirty="0"/>
          </a:p>
        </p:txBody>
      </p:sp>
      <p:sp>
        <p:nvSpPr>
          <p:cNvPr id="198" name="Rectangle 63"/>
          <p:cNvSpPr>
            <a:spLocks noChangeArrowheads="1"/>
          </p:cNvSpPr>
          <p:nvPr/>
        </p:nvSpPr>
        <p:spPr bwMode="auto">
          <a:xfrm rot="2150300">
            <a:off x="2604725" y="1936651"/>
            <a:ext cx="74251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b="1" i="1" dirty="0" smtClean="0"/>
              <a:t>Rue Tavan</a:t>
            </a:r>
            <a:endParaRPr lang="fr-FR" altLang="fr-FR" sz="1000" b="1" i="1" dirty="0"/>
          </a:p>
        </p:txBody>
      </p:sp>
      <p:sp>
        <p:nvSpPr>
          <p:cNvPr id="199" name="Rectangle 63"/>
          <p:cNvSpPr>
            <a:spLocks noChangeArrowheads="1"/>
          </p:cNvSpPr>
          <p:nvPr/>
        </p:nvSpPr>
        <p:spPr bwMode="auto">
          <a:xfrm rot="2182624">
            <a:off x="3314352" y="2397718"/>
            <a:ext cx="79220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b="1" i="1" dirty="0" smtClean="0"/>
              <a:t>Rue Vanloo</a:t>
            </a:r>
            <a:endParaRPr lang="fr-FR" altLang="fr-FR" sz="1000" b="1" i="1" dirty="0"/>
          </a:p>
        </p:txBody>
      </p:sp>
      <p:pic>
        <p:nvPicPr>
          <p:cNvPr id="200" name="Picture 3" descr="C:\Users\Mathias\Pictures\Signalisation\R1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026445" y="2789844"/>
            <a:ext cx="63704" cy="16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" name="Picture 3" descr="C:\Users\Mathias\Pictures\Signalisation\R1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1835093" y="2018413"/>
            <a:ext cx="63704" cy="16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" name="Picture 3" descr="C:\Users\Mathias\Pictures\Signalisation\R1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471182" y="1801200"/>
            <a:ext cx="63704" cy="16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e 5"/>
          <p:cNvGrpSpPr/>
          <p:nvPr/>
        </p:nvGrpSpPr>
        <p:grpSpPr>
          <a:xfrm>
            <a:off x="1419939" y="2781158"/>
            <a:ext cx="306392" cy="331932"/>
            <a:chOff x="1611368" y="2542322"/>
            <a:chExt cx="306392" cy="331932"/>
          </a:xfrm>
        </p:grpSpPr>
        <p:grpSp>
          <p:nvGrpSpPr>
            <p:cNvPr id="239" name="Groupe 238"/>
            <p:cNvGrpSpPr/>
            <p:nvPr/>
          </p:nvGrpSpPr>
          <p:grpSpPr>
            <a:xfrm>
              <a:off x="1680414" y="2709448"/>
              <a:ext cx="237346" cy="164806"/>
              <a:chOff x="2739133" y="5202081"/>
              <a:chExt cx="237346" cy="164806"/>
            </a:xfrm>
          </p:grpSpPr>
          <p:sp>
            <p:nvSpPr>
              <p:cNvPr id="240" name="Forme libre 239"/>
              <p:cNvSpPr/>
              <p:nvPr/>
            </p:nvSpPr>
            <p:spPr>
              <a:xfrm rot="665520">
                <a:off x="2755205" y="5254822"/>
                <a:ext cx="221274" cy="112065"/>
              </a:xfrm>
              <a:custGeom>
                <a:avLst/>
                <a:gdLst>
                  <a:gd name="connsiteX0" fmla="*/ 0 w 339047"/>
                  <a:gd name="connsiteY0" fmla="*/ 113016 h 113016"/>
                  <a:gd name="connsiteX1" fmla="*/ 339047 w 339047"/>
                  <a:gd name="connsiteY1" fmla="*/ 0 h 11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9047" h="113016">
                    <a:moveTo>
                      <a:pt x="0" y="113016"/>
                    </a:moveTo>
                    <a:lnTo>
                      <a:pt x="33904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/>
              </a:p>
            </p:txBody>
          </p:sp>
          <p:sp>
            <p:nvSpPr>
              <p:cNvPr id="241" name="Forme libre 240"/>
              <p:cNvSpPr/>
              <p:nvPr/>
            </p:nvSpPr>
            <p:spPr>
              <a:xfrm rot="665520">
                <a:off x="2739133" y="5202081"/>
                <a:ext cx="221274" cy="112065"/>
              </a:xfrm>
              <a:custGeom>
                <a:avLst/>
                <a:gdLst>
                  <a:gd name="connsiteX0" fmla="*/ 0 w 339047"/>
                  <a:gd name="connsiteY0" fmla="*/ 113016 h 113016"/>
                  <a:gd name="connsiteX1" fmla="*/ 339047 w 339047"/>
                  <a:gd name="connsiteY1" fmla="*/ 0 h 11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9047" h="113016">
                    <a:moveTo>
                      <a:pt x="0" y="113016"/>
                    </a:moveTo>
                    <a:lnTo>
                      <a:pt x="33904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/>
              </a:p>
            </p:txBody>
          </p:sp>
        </p:grpSp>
        <p:sp>
          <p:nvSpPr>
            <p:cNvPr id="242" name="Forme libre 241"/>
            <p:cNvSpPr/>
            <p:nvPr/>
          </p:nvSpPr>
          <p:spPr>
            <a:xfrm rot="665520">
              <a:off x="1661282" y="2646399"/>
              <a:ext cx="221274" cy="112065"/>
            </a:xfrm>
            <a:custGeom>
              <a:avLst/>
              <a:gdLst>
                <a:gd name="connsiteX0" fmla="*/ 0 w 339047"/>
                <a:gd name="connsiteY0" fmla="*/ 113016 h 113016"/>
                <a:gd name="connsiteX1" fmla="*/ 339047 w 339047"/>
                <a:gd name="connsiteY1" fmla="*/ 0 h 113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047" h="113016">
                  <a:moveTo>
                    <a:pt x="0" y="113016"/>
                  </a:moveTo>
                  <a:lnTo>
                    <a:pt x="339047" y="0"/>
                  </a:lnTo>
                </a:path>
              </a:pathLst>
            </a:custGeom>
            <a:noFill/>
            <a:ln w="12700">
              <a:solidFill>
                <a:srgbClr val="2806BA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/>
            </a:p>
          </p:txBody>
        </p:sp>
        <p:grpSp>
          <p:nvGrpSpPr>
            <p:cNvPr id="243" name="Groupe 242"/>
            <p:cNvGrpSpPr/>
            <p:nvPr/>
          </p:nvGrpSpPr>
          <p:grpSpPr>
            <a:xfrm rot="10800000">
              <a:off x="1611368" y="2542322"/>
              <a:ext cx="237346" cy="164806"/>
              <a:chOff x="2739133" y="5202081"/>
              <a:chExt cx="237346" cy="164806"/>
            </a:xfrm>
          </p:grpSpPr>
          <p:sp>
            <p:nvSpPr>
              <p:cNvPr id="244" name="Forme libre 243"/>
              <p:cNvSpPr/>
              <p:nvPr/>
            </p:nvSpPr>
            <p:spPr>
              <a:xfrm rot="665520">
                <a:off x="2755205" y="5254822"/>
                <a:ext cx="221274" cy="112065"/>
              </a:xfrm>
              <a:custGeom>
                <a:avLst/>
                <a:gdLst>
                  <a:gd name="connsiteX0" fmla="*/ 0 w 339047"/>
                  <a:gd name="connsiteY0" fmla="*/ 113016 h 113016"/>
                  <a:gd name="connsiteX1" fmla="*/ 339047 w 339047"/>
                  <a:gd name="connsiteY1" fmla="*/ 0 h 11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9047" h="113016">
                    <a:moveTo>
                      <a:pt x="0" y="113016"/>
                    </a:moveTo>
                    <a:lnTo>
                      <a:pt x="33904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/>
              </a:p>
            </p:txBody>
          </p:sp>
          <p:sp>
            <p:nvSpPr>
              <p:cNvPr id="246" name="Forme libre 245"/>
              <p:cNvSpPr/>
              <p:nvPr/>
            </p:nvSpPr>
            <p:spPr>
              <a:xfrm rot="665520">
                <a:off x="2739133" y="5202081"/>
                <a:ext cx="221274" cy="112065"/>
              </a:xfrm>
              <a:custGeom>
                <a:avLst/>
                <a:gdLst>
                  <a:gd name="connsiteX0" fmla="*/ 0 w 339047"/>
                  <a:gd name="connsiteY0" fmla="*/ 113016 h 113016"/>
                  <a:gd name="connsiteX1" fmla="*/ 339047 w 339047"/>
                  <a:gd name="connsiteY1" fmla="*/ 0 h 11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9047" h="113016">
                    <a:moveTo>
                      <a:pt x="0" y="113016"/>
                    </a:moveTo>
                    <a:lnTo>
                      <a:pt x="33904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/>
              </a:p>
            </p:txBody>
          </p:sp>
        </p:grpSp>
      </p:grpSp>
      <p:grpSp>
        <p:nvGrpSpPr>
          <p:cNvPr id="4" name="Groupe 3"/>
          <p:cNvGrpSpPr/>
          <p:nvPr/>
        </p:nvGrpSpPr>
        <p:grpSpPr>
          <a:xfrm>
            <a:off x="2324988" y="2873722"/>
            <a:ext cx="221317" cy="339993"/>
            <a:chOff x="2394643" y="2715731"/>
            <a:chExt cx="221317" cy="339993"/>
          </a:xfrm>
        </p:grpSpPr>
        <p:grpSp>
          <p:nvGrpSpPr>
            <p:cNvPr id="247" name="Groupe 246"/>
            <p:cNvGrpSpPr/>
            <p:nvPr/>
          </p:nvGrpSpPr>
          <p:grpSpPr>
            <a:xfrm rot="3004064">
              <a:off x="2358373" y="2854648"/>
              <a:ext cx="237346" cy="164806"/>
              <a:chOff x="2739133" y="5202081"/>
              <a:chExt cx="237346" cy="164806"/>
            </a:xfrm>
          </p:grpSpPr>
          <p:sp>
            <p:nvSpPr>
              <p:cNvPr id="248" name="Forme libre 247"/>
              <p:cNvSpPr/>
              <p:nvPr/>
            </p:nvSpPr>
            <p:spPr>
              <a:xfrm rot="665520">
                <a:off x="2755205" y="5254822"/>
                <a:ext cx="221274" cy="112065"/>
              </a:xfrm>
              <a:custGeom>
                <a:avLst/>
                <a:gdLst>
                  <a:gd name="connsiteX0" fmla="*/ 0 w 339047"/>
                  <a:gd name="connsiteY0" fmla="*/ 113016 h 113016"/>
                  <a:gd name="connsiteX1" fmla="*/ 339047 w 339047"/>
                  <a:gd name="connsiteY1" fmla="*/ 0 h 11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9047" h="113016">
                    <a:moveTo>
                      <a:pt x="0" y="113016"/>
                    </a:moveTo>
                    <a:lnTo>
                      <a:pt x="339047" y="0"/>
                    </a:lnTo>
                  </a:path>
                </a:pathLst>
              </a:custGeom>
              <a:noFill/>
              <a:ln w="12700">
                <a:solidFill>
                  <a:srgbClr val="2806BA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/>
              </a:p>
            </p:txBody>
          </p:sp>
          <p:sp>
            <p:nvSpPr>
              <p:cNvPr id="249" name="Forme libre 248"/>
              <p:cNvSpPr/>
              <p:nvPr/>
            </p:nvSpPr>
            <p:spPr>
              <a:xfrm rot="665520">
                <a:off x="2739133" y="5202081"/>
                <a:ext cx="221274" cy="112065"/>
              </a:xfrm>
              <a:custGeom>
                <a:avLst/>
                <a:gdLst>
                  <a:gd name="connsiteX0" fmla="*/ 0 w 339047"/>
                  <a:gd name="connsiteY0" fmla="*/ 113016 h 113016"/>
                  <a:gd name="connsiteX1" fmla="*/ 339047 w 339047"/>
                  <a:gd name="connsiteY1" fmla="*/ 0 h 11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9047" h="113016">
                    <a:moveTo>
                      <a:pt x="0" y="113016"/>
                    </a:moveTo>
                    <a:lnTo>
                      <a:pt x="33904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/>
              </a:p>
            </p:txBody>
          </p:sp>
        </p:grpSp>
        <p:grpSp>
          <p:nvGrpSpPr>
            <p:cNvPr id="250" name="Groupe 249"/>
            <p:cNvGrpSpPr/>
            <p:nvPr/>
          </p:nvGrpSpPr>
          <p:grpSpPr>
            <a:xfrm rot="13787346">
              <a:off x="2414884" y="2752001"/>
              <a:ext cx="237346" cy="164806"/>
              <a:chOff x="2739133" y="5202081"/>
              <a:chExt cx="237346" cy="164806"/>
            </a:xfrm>
          </p:grpSpPr>
          <p:sp>
            <p:nvSpPr>
              <p:cNvPr id="251" name="Forme libre 250"/>
              <p:cNvSpPr/>
              <p:nvPr/>
            </p:nvSpPr>
            <p:spPr>
              <a:xfrm rot="665520">
                <a:off x="2755205" y="5254822"/>
                <a:ext cx="221274" cy="112065"/>
              </a:xfrm>
              <a:custGeom>
                <a:avLst/>
                <a:gdLst>
                  <a:gd name="connsiteX0" fmla="*/ 0 w 339047"/>
                  <a:gd name="connsiteY0" fmla="*/ 113016 h 113016"/>
                  <a:gd name="connsiteX1" fmla="*/ 339047 w 339047"/>
                  <a:gd name="connsiteY1" fmla="*/ 0 h 11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9047" h="113016">
                    <a:moveTo>
                      <a:pt x="0" y="113016"/>
                    </a:moveTo>
                    <a:lnTo>
                      <a:pt x="339047" y="0"/>
                    </a:lnTo>
                  </a:path>
                </a:pathLst>
              </a:custGeom>
              <a:noFill/>
              <a:ln w="12700">
                <a:solidFill>
                  <a:srgbClr val="2806BA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/>
              </a:p>
            </p:txBody>
          </p:sp>
          <p:sp>
            <p:nvSpPr>
              <p:cNvPr id="253" name="Forme libre 252"/>
              <p:cNvSpPr/>
              <p:nvPr/>
            </p:nvSpPr>
            <p:spPr>
              <a:xfrm rot="665520">
                <a:off x="2739133" y="5202081"/>
                <a:ext cx="221274" cy="112065"/>
              </a:xfrm>
              <a:custGeom>
                <a:avLst/>
                <a:gdLst>
                  <a:gd name="connsiteX0" fmla="*/ 0 w 339047"/>
                  <a:gd name="connsiteY0" fmla="*/ 113016 h 113016"/>
                  <a:gd name="connsiteX1" fmla="*/ 339047 w 339047"/>
                  <a:gd name="connsiteY1" fmla="*/ 0 h 11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9047" h="113016">
                    <a:moveTo>
                      <a:pt x="0" y="113016"/>
                    </a:moveTo>
                    <a:lnTo>
                      <a:pt x="33904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/>
              </a:p>
            </p:txBody>
          </p:sp>
        </p:grpSp>
      </p:grpSp>
      <p:sp>
        <p:nvSpPr>
          <p:cNvPr id="254" name="Forme libre 253"/>
          <p:cNvSpPr/>
          <p:nvPr/>
        </p:nvSpPr>
        <p:spPr>
          <a:xfrm rot="16550036">
            <a:off x="2012987" y="2344049"/>
            <a:ext cx="221274" cy="112065"/>
          </a:xfrm>
          <a:custGeom>
            <a:avLst/>
            <a:gdLst>
              <a:gd name="connsiteX0" fmla="*/ 0 w 339047"/>
              <a:gd name="connsiteY0" fmla="*/ 113016 h 113016"/>
              <a:gd name="connsiteX1" fmla="*/ 339047 w 339047"/>
              <a:gd name="connsiteY1" fmla="*/ 0 h 113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047" h="113016">
                <a:moveTo>
                  <a:pt x="0" y="113016"/>
                </a:moveTo>
                <a:lnTo>
                  <a:pt x="339047" y="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grpSp>
        <p:nvGrpSpPr>
          <p:cNvPr id="262" name="Groupe 261"/>
          <p:cNvGrpSpPr/>
          <p:nvPr/>
        </p:nvGrpSpPr>
        <p:grpSpPr>
          <a:xfrm>
            <a:off x="1865388" y="2360275"/>
            <a:ext cx="209138" cy="258095"/>
            <a:chOff x="3026910" y="4546760"/>
            <a:chExt cx="209138" cy="258095"/>
          </a:xfrm>
        </p:grpSpPr>
        <p:grpSp>
          <p:nvGrpSpPr>
            <p:cNvPr id="263" name="Groupe 262"/>
            <p:cNvGrpSpPr/>
            <p:nvPr/>
          </p:nvGrpSpPr>
          <p:grpSpPr>
            <a:xfrm rot="5108964">
              <a:off x="3034972" y="4583030"/>
              <a:ext cx="237346" cy="164806"/>
              <a:chOff x="2739133" y="5202081"/>
              <a:chExt cx="237346" cy="164806"/>
            </a:xfrm>
          </p:grpSpPr>
          <p:sp>
            <p:nvSpPr>
              <p:cNvPr id="265" name="Forme libre 264"/>
              <p:cNvSpPr/>
              <p:nvPr/>
            </p:nvSpPr>
            <p:spPr>
              <a:xfrm rot="665520">
                <a:off x="2755205" y="5254822"/>
                <a:ext cx="221274" cy="112065"/>
              </a:xfrm>
              <a:custGeom>
                <a:avLst/>
                <a:gdLst>
                  <a:gd name="connsiteX0" fmla="*/ 0 w 339047"/>
                  <a:gd name="connsiteY0" fmla="*/ 113016 h 113016"/>
                  <a:gd name="connsiteX1" fmla="*/ 339047 w 339047"/>
                  <a:gd name="connsiteY1" fmla="*/ 0 h 11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9047" h="113016">
                    <a:moveTo>
                      <a:pt x="0" y="113016"/>
                    </a:moveTo>
                    <a:lnTo>
                      <a:pt x="33904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/>
              </a:p>
            </p:txBody>
          </p:sp>
          <p:sp>
            <p:nvSpPr>
              <p:cNvPr id="266" name="Forme libre 265"/>
              <p:cNvSpPr/>
              <p:nvPr/>
            </p:nvSpPr>
            <p:spPr>
              <a:xfrm rot="665520">
                <a:off x="2739133" y="5202081"/>
                <a:ext cx="221274" cy="112065"/>
              </a:xfrm>
              <a:custGeom>
                <a:avLst/>
                <a:gdLst>
                  <a:gd name="connsiteX0" fmla="*/ 0 w 339047"/>
                  <a:gd name="connsiteY0" fmla="*/ 113016 h 113016"/>
                  <a:gd name="connsiteX1" fmla="*/ 339047 w 339047"/>
                  <a:gd name="connsiteY1" fmla="*/ 0 h 11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9047" h="113016">
                    <a:moveTo>
                      <a:pt x="0" y="113016"/>
                    </a:moveTo>
                    <a:lnTo>
                      <a:pt x="33904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/>
              </a:p>
            </p:txBody>
          </p:sp>
        </p:grpSp>
        <p:sp>
          <p:nvSpPr>
            <p:cNvPr id="264" name="Forme libre 263"/>
            <p:cNvSpPr/>
            <p:nvPr/>
          </p:nvSpPr>
          <p:spPr>
            <a:xfrm rot="5724178">
              <a:off x="2972306" y="4638185"/>
              <a:ext cx="221274" cy="112065"/>
            </a:xfrm>
            <a:custGeom>
              <a:avLst/>
              <a:gdLst>
                <a:gd name="connsiteX0" fmla="*/ 0 w 339047"/>
                <a:gd name="connsiteY0" fmla="*/ 113016 h 113016"/>
                <a:gd name="connsiteX1" fmla="*/ 339047 w 339047"/>
                <a:gd name="connsiteY1" fmla="*/ 0 h 113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047" h="113016">
                  <a:moveTo>
                    <a:pt x="0" y="113016"/>
                  </a:moveTo>
                  <a:lnTo>
                    <a:pt x="339047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/>
            </a:p>
          </p:txBody>
        </p:sp>
      </p:grpSp>
      <p:sp>
        <p:nvSpPr>
          <p:cNvPr id="267" name="Forme libre 266"/>
          <p:cNvSpPr/>
          <p:nvPr/>
        </p:nvSpPr>
        <p:spPr>
          <a:xfrm rot="378405">
            <a:off x="2303154" y="2672599"/>
            <a:ext cx="221274" cy="112065"/>
          </a:xfrm>
          <a:custGeom>
            <a:avLst/>
            <a:gdLst>
              <a:gd name="connsiteX0" fmla="*/ 0 w 339047"/>
              <a:gd name="connsiteY0" fmla="*/ 113016 h 113016"/>
              <a:gd name="connsiteX1" fmla="*/ 339047 w 339047"/>
              <a:gd name="connsiteY1" fmla="*/ 0 h 113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047" h="113016">
                <a:moveTo>
                  <a:pt x="0" y="113016"/>
                </a:moveTo>
                <a:lnTo>
                  <a:pt x="339047" y="0"/>
                </a:lnTo>
              </a:path>
            </a:pathLst>
          </a:custGeom>
          <a:noFill/>
          <a:ln w="12700">
            <a:solidFill>
              <a:srgbClr val="0064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268" name="Forme libre 267"/>
          <p:cNvSpPr/>
          <p:nvPr/>
        </p:nvSpPr>
        <p:spPr>
          <a:xfrm rot="16438800">
            <a:off x="2627304" y="2931828"/>
            <a:ext cx="221274" cy="112065"/>
          </a:xfrm>
          <a:custGeom>
            <a:avLst/>
            <a:gdLst>
              <a:gd name="connsiteX0" fmla="*/ 0 w 339047"/>
              <a:gd name="connsiteY0" fmla="*/ 113016 h 113016"/>
              <a:gd name="connsiteX1" fmla="*/ 339047 w 339047"/>
              <a:gd name="connsiteY1" fmla="*/ 0 h 113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047" h="113016">
                <a:moveTo>
                  <a:pt x="0" y="113016"/>
                </a:moveTo>
                <a:lnTo>
                  <a:pt x="339047" y="0"/>
                </a:lnTo>
              </a:path>
            </a:pathLst>
          </a:custGeom>
          <a:noFill/>
          <a:ln w="12700">
            <a:solidFill>
              <a:srgbClr val="0064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grpSp>
        <p:nvGrpSpPr>
          <p:cNvPr id="269" name="Groupe 268"/>
          <p:cNvGrpSpPr/>
          <p:nvPr/>
        </p:nvGrpSpPr>
        <p:grpSpPr>
          <a:xfrm rot="5153876">
            <a:off x="2312451" y="2296527"/>
            <a:ext cx="248583" cy="158950"/>
            <a:chOff x="2270279" y="5058538"/>
            <a:chExt cx="248583" cy="158950"/>
          </a:xfrm>
        </p:grpSpPr>
        <p:sp>
          <p:nvSpPr>
            <p:cNvPr id="270" name="Forme libre 269"/>
            <p:cNvSpPr/>
            <p:nvPr/>
          </p:nvSpPr>
          <p:spPr>
            <a:xfrm rot="665520">
              <a:off x="2297588" y="5105423"/>
              <a:ext cx="221274" cy="112065"/>
            </a:xfrm>
            <a:custGeom>
              <a:avLst/>
              <a:gdLst>
                <a:gd name="connsiteX0" fmla="*/ 0 w 339047"/>
                <a:gd name="connsiteY0" fmla="*/ 113016 h 113016"/>
                <a:gd name="connsiteX1" fmla="*/ 339047 w 339047"/>
                <a:gd name="connsiteY1" fmla="*/ 0 h 113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047" h="113016">
                  <a:moveTo>
                    <a:pt x="0" y="113016"/>
                  </a:moveTo>
                  <a:lnTo>
                    <a:pt x="339047" y="0"/>
                  </a:lnTo>
                </a:path>
              </a:pathLst>
            </a:custGeom>
            <a:noFill/>
            <a:ln w="12700">
              <a:solidFill>
                <a:srgbClr val="0064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/>
            </a:p>
          </p:txBody>
        </p:sp>
        <p:sp>
          <p:nvSpPr>
            <p:cNvPr id="271" name="Forme libre 270"/>
            <p:cNvSpPr/>
            <p:nvPr/>
          </p:nvSpPr>
          <p:spPr>
            <a:xfrm rot="11485710">
              <a:off x="2270279" y="5058538"/>
              <a:ext cx="221274" cy="112065"/>
            </a:xfrm>
            <a:custGeom>
              <a:avLst/>
              <a:gdLst>
                <a:gd name="connsiteX0" fmla="*/ 0 w 339047"/>
                <a:gd name="connsiteY0" fmla="*/ 113016 h 113016"/>
                <a:gd name="connsiteX1" fmla="*/ 339047 w 339047"/>
                <a:gd name="connsiteY1" fmla="*/ 0 h 113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047" h="113016">
                  <a:moveTo>
                    <a:pt x="0" y="113016"/>
                  </a:moveTo>
                  <a:lnTo>
                    <a:pt x="339047" y="0"/>
                  </a:lnTo>
                </a:path>
              </a:pathLst>
            </a:custGeom>
            <a:noFill/>
            <a:ln w="12700">
              <a:solidFill>
                <a:srgbClr val="0064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/>
            </a:p>
          </p:txBody>
        </p:sp>
      </p:grpSp>
      <p:grpSp>
        <p:nvGrpSpPr>
          <p:cNvPr id="272" name="Groupe 271"/>
          <p:cNvGrpSpPr/>
          <p:nvPr/>
        </p:nvGrpSpPr>
        <p:grpSpPr>
          <a:xfrm rot="5581175">
            <a:off x="2026231" y="1881271"/>
            <a:ext cx="209138" cy="258095"/>
            <a:chOff x="3026910" y="4546760"/>
            <a:chExt cx="209138" cy="258095"/>
          </a:xfrm>
        </p:grpSpPr>
        <p:grpSp>
          <p:nvGrpSpPr>
            <p:cNvPr id="273" name="Groupe 272"/>
            <p:cNvGrpSpPr/>
            <p:nvPr/>
          </p:nvGrpSpPr>
          <p:grpSpPr>
            <a:xfrm rot="5108964">
              <a:off x="3034972" y="4583030"/>
              <a:ext cx="237346" cy="164806"/>
              <a:chOff x="2739133" y="5202081"/>
              <a:chExt cx="237346" cy="164806"/>
            </a:xfrm>
          </p:grpSpPr>
          <p:sp>
            <p:nvSpPr>
              <p:cNvPr id="275" name="Forme libre 274"/>
              <p:cNvSpPr/>
              <p:nvPr/>
            </p:nvSpPr>
            <p:spPr>
              <a:xfrm rot="665520">
                <a:off x="2755205" y="5254822"/>
                <a:ext cx="221274" cy="112065"/>
              </a:xfrm>
              <a:custGeom>
                <a:avLst/>
                <a:gdLst>
                  <a:gd name="connsiteX0" fmla="*/ 0 w 339047"/>
                  <a:gd name="connsiteY0" fmla="*/ 113016 h 113016"/>
                  <a:gd name="connsiteX1" fmla="*/ 339047 w 339047"/>
                  <a:gd name="connsiteY1" fmla="*/ 0 h 11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9047" h="113016">
                    <a:moveTo>
                      <a:pt x="0" y="113016"/>
                    </a:moveTo>
                    <a:lnTo>
                      <a:pt x="33904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/>
              </a:p>
            </p:txBody>
          </p:sp>
          <p:sp>
            <p:nvSpPr>
              <p:cNvPr id="276" name="Forme libre 275"/>
              <p:cNvSpPr/>
              <p:nvPr/>
            </p:nvSpPr>
            <p:spPr>
              <a:xfrm rot="665520">
                <a:off x="2739133" y="5202081"/>
                <a:ext cx="221274" cy="112065"/>
              </a:xfrm>
              <a:custGeom>
                <a:avLst/>
                <a:gdLst>
                  <a:gd name="connsiteX0" fmla="*/ 0 w 339047"/>
                  <a:gd name="connsiteY0" fmla="*/ 113016 h 113016"/>
                  <a:gd name="connsiteX1" fmla="*/ 339047 w 339047"/>
                  <a:gd name="connsiteY1" fmla="*/ 0 h 11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9047" h="113016">
                    <a:moveTo>
                      <a:pt x="0" y="113016"/>
                    </a:moveTo>
                    <a:lnTo>
                      <a:pt x="33904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/>
              </a:p>
            </p:txBody>
          </p:sp>
        </p:grpSp>
        <p:sp>
          <p:nvSpPr>
            <p:cNvPr id="274" name="Forme libre 273"/>
            <p:cNvSpPr/>
            <p:nvPr/>
          </p:nvSpPr>
          <p:spPr>
            <a:xfrm rot="5724178">
              <a:off x="2972306" y="4638185"/>
              <a:ext cx="221274" cy="112065"/>
            </a:xfrm>
            <a:custGeom>
              <a:avLst/>
              <a:gdLst>
                <a:gd name="connsiteX0" fmla="*/ 0 w 339047"/>
                <a:gd name="connsiteY0" fmla="*/ 113016 h 113016"/>
                <a:gd name="connsiteX1" fmla="*/ 339047 w 339047"/>
                <a:gd name="connsiteY1" fmla="*/ 0 h 113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047" h="113016">
                  <a:moveTo>
                    <a:pt x="0" y="113016"/>
                  </a:moveTo>
                  <a:lnTo>
                    <a:pt x="339047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/>
            </a:p>
          </p:txBody>
        </p:sp>
      </p:grpSp>
      <p:grpSp>
        <p:nvGrpSpPr>
          <p:cNvPr id="277" name="Groupe 276"/>
          <p:cNvGrpSpPr/>
          <p:nvPr/>
        </p:nvGrpSpPr>
        <p:grpSpPr>
          <a:xfrm rot="5153876">
            <a:off x="1475330" y="1495186"/>
            <a:ext cx="248583" cy="158950"/>
            <a:chOff x="2270279" y="5058538"/>
            <a:chExt cx="248583" cy="158950"/>
          </a:xfrm>
        </p:grpSpPr>
        <p:sp>
          <p:nvSpPr>
            <p:cNvPr id="278" name="Forme libre 277"/>
            <p:cNvSpPr/>
            <p:nvPr/>
          </p:nvSpPr>
          <p:spPr>
            <a:xfrm rot="665520">
              <a:off x="2297588" y="5105423"/>
              <a:ext cx="221274" cy="112065"/>
            </a:xfrm>
            <a:custGeom>
              <a:avLst/>
              <a:gdLst>
                <a:gd name="connsiteX0" fmla="*/ 0 w 339047"/>
                <a:gd name="connsiteY0" fmla="*/ 113016 h 113016"/>
                <a:gd name="connsiteX1" fmla="*/ 339047 w 339047"/>
                <a:gd name="connsiteY1" fmla="*/ 0 h 113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047" h="113016">
                  <a:moveTo>
                    <a:pt x="0" y="113016"/>
                  </a:moveTo>
                  <a:lnTo>
                    <a:pt x="339047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/>
            </a:p>
          </p:txBody>
        </p:sp>
        <p:sp>
          <p:nvSpPr>
            <p:cNvPr id="279" name="Forme libre 278"/>
            <p:cNvSpPr/>
            <p:nvPr/>
          </p:nvSpPr>
          <p:spPr>
            <a:xfrm rot="11485710">
              <a:off x="2270279" y="5058538"/>
              <a:ext cx="221274" cy="112065"/>
            </a:xfrm>
            <a:custGeom>
              <a:avLst/>
              <a:gdLst>
                <a:gd name="connsiteX0" fmla="*/ 0 w 339047"/>
                <a:gd name="connsiteY0" fmla="*/ 113016 h 113016"/>
                <a:gd name="connsiteX1" fmla="*/ 339047 w 339047"/>
                <a:gd name="connsiteY1" fmla="*/ 0 h 113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047" h="113016">
                  <a:moveTo>
                    <a:pt x="0" y="113016"/>
                  </a:moveTo>
                  <a:lnTo>
                    <a:pt x="339047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/>
            </a:p>
          </p:txBody>
        </p:sp>
      </p:grpSp>
      <p:grpSp>
        <p:nvGrpSpPr>
          <p:cNvPr id="280" name="Groupe 279"/>
          <p:cNvGrpSpPr/>
          <p:nvPr/>
        </p:nvGrpSpPr>
        <p:grpSpPr>
          <a:xfrm rot="5581175">
            <a:off x="2763834" y="1622563"/>
            <a:ext cx="209138" cy="258095"/>
            <a:chOff x="3026910" y="4546760"/>
            <a:chExt cx="209138" cy="258095"/>
          </a:xfrm>
        </p:grpSpPr>
        <p:grpSp>
          <p:nvGrpSpPr>
            <p:cNvPr id="281" name="Groupe 280"/>
            <p:cNvGrpSpPr/>
            <p:nvPr/>
          </p:nvGrpSpPr>
          <p:grpSpPr>
            <a:xfrm rot="5108964">
              <a:off x="3034972" y="4583030"/>
              <a:ext cx="237346" cy="164806"/>
              <a:chOff x="2739133" y="5202081"/>
              <a:chExt cx="237346" cy="164806"/>
            </a:xfrm>
          </p:grpSpPr>
          <p:sp>
            <p:nvSpPr>
              <p:cNvPr id="284" name="Forme libre 283"/>
              <p:cNvSpPr/>
              <p:nvPr/>
            </p:nvSpPr>
            <p:spPr>
              <a:xfrm rot="665520">
                <a:off x="2755205" y="5254822"/>
                <a:ext cx="221274" cy="112065"/>
              </a:xfrm>
              <a:custGeom>
                <a:avLst/>
                <a:gdLst>
                  <a:gd name="connsiteX0" fmla="*/ 0 w 339047"/>
                  <a:gd name="connsiteY0" fmla="*/ 113016 h 113016"/>
                  <a:gd name="connsiteX1" fmla="*/ 339047 w 339047"/>
                  <a:gd name="connsiteY1" fmla="*/ 0 h 11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9047" h="113016">
                    <a:moveTo>
                      <a:pt x="0" y="113016"/>
                    </a:moveTo>
                    <a:lnTo>
                      <a:pt x="33904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/>
              </a:p>
            </p:txBody>
          </p:sp>
          <p:sp>
            <p:nvSpPr>
              <p:cNvPr id="285" name="Forme libre 284"/>
              <p:cNvSpPr/>
              <p:nvPr/>
            </p:nvSpPr>
            <p:spPr>
              <a:xfrm rot="665520">
                <a:off x="2739133" y="5202081"/>
                <a:ext cx="221274" cy="112065"/>
              </a:xfrm>
              <a:custGeom>
                <a:avLst/>
                <a:gdLst>
                  <a:gd name="connsiteX0" fmla="*/ 0 w 339047"/>
                  <a:gd name="connsiteY0" fmla="*/ 113016 h 113016"/>
                  <a:gd name="connsiteX1" fmla="*/ 339047 w 339047"/>
                  <a:gd name="connsiteY1" fmla="*/ 0 h 11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9047" h="113016">
                    <a:moveTo>
                      <a:pt x="0" y="113016"/>
                    </a:moveTo>
                    <a:lnTo>
                      <a:pt x="33904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/>
              </a:p>
            </p:txBody>
          </p:sp>
        </p:grpSp>
        <p:sp>
          <p:nvSpPr>
            <p:cNvPr id="282" name="Forme libre 281"/>
            <p:cNvSpPr/>
            <p:nvPr/>
          </p:nvSpPr>
          <p:spPr>
            <a:xfrm rot="5724178">
              <a:off x="2972306" y="4638185"/>
              <a:ext cx="221274" cy="112065"/>
            </a:xfrm>
            <a:custGeom>
              <a:avLst/>
              <a:gdLst>
                <a:gd name="connsiteX0" fmla="*/ 0 w 339047"/>
                <a:gd name="connsiteY0" fmla="*/ 113016 h 113016"/>
                <a:gd name="connsiteX1" fmla="*/ 339047 w 339047"/>
                <a:gd name="connsiteY1" fmla="*/ 0 h 113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047" h="113016">
                  <a:moveTo>
                    <a:pt x="0" y="113016"/>
                  </a:moveTo>
                  <a:lnTo>
                    <a:pt x="339047" y="0"/>
                  </a:lnTo>
                </a:path>
              </a:pathLst>
            </a:custGeom>
            <a:noFill/>
            <a:ln w="12700">
              <a:solidFill>
                <a:srgbClr val="2806BA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/>
            </a:p>
          </p:txBody>
        </p:sp>
      </p:grpSp>
      <p:sp>
        <p:nvSpPr>
          <p:cNvPr id="287" name="Forme libre 286"/>
          <p:cNvSpPr/>
          <p:nvPr/>
        </p:nvSpPr>
        <p:spPr>
          <a:xfrm rot="378405">
            <a:off x="3222479" y="2325688"/>
            <a:ext cx="221274" cy="112065"/>
          </a:xfrm>
          <a:custGeom>
            <a:avLst/>
            <a:gdLst>
              <a:gd name="connsiteX0" fmla="*/ 0 w 339047"/>
              <a:gd name="connsiteY0" fmla="*/ 113016 h 113016"/>
              <a:gd name="connsiteX1" fmla="*/ 339047 w 339047"/>
              <a:gd name="connsiteY1" fmla="*/ 0 h 113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047" h="113016">
                <a:moveTo>
                  <a:pt x="0" y="113016"/>
                </a:moveTo>
                <a:lnTo>
                  <a:pt x="339047" y="0"/>
                </a:lnTo>
              </a:path>
            </a:pathLst>
          </a:custGeom>
          <a:noFill/>
          <a:ln w="12700">
            <a:solidFill>
              <a:srgbClr val="0064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290" name="Forme libre 289"/>
          <p:cNvSpPr/>
          <p:nvPr/>
        </p:nvSpPr>
        <p:spPr>
          <a:xfrm>
            <a:off x="3725867" y="2123486"/>
            <a:ext cx="221274" cy="112065"/>
          </a:xfrm>
          <a:custGeom>
            <a:avLst/>
            <a:gdLst>
              <a:gd name="connsiteX0" fmla="*/ 0 w 339047"/>
              <a:gd name="connsiteY0" fmla="*/ 113016 h 113016"/>
              <a:gd name="connsiteX1" fmla="*/ 339047 w 339047"/>
              <a:gd name="connsiteY1" fmla="*/ 0 h 113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047" h="113016">
                <a:moveTo>
                  <a:pt x="0" y="113016"/>
                </a:moveTo>
                <a:lnTo>
                  <a:pt x="339047" y="0"/>
                </a:lnTo>
              </a:path>
            </a:pathLst>
          </a:custGeom>
          <a:noFill/>
          <a:ln w="12700">
            <a:solidFill>
              <a:srgbClr val="0064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292" name="Forme libre 291"/>
          <p:cNvSpPr/>
          <p:nvPr/>
        </p:nvSpPr>
        <p:spPr>
          <a:xfrm rot="2329839">
            <a:off x="4228943" y="2637315"/>
            <a:ext cx="221274" cy="112065"/>
          </a:xfrm>
          <a:custGeom>
            <a:avLst/>
            <a:gdLst>
              <a:gd name="connsiteX0" fmla="*/ 0 w 339047"/>
              <a:gd name="connsiteY0" fmla="*/ 113016 h 113016"/>
              <a:gd name="connsiteX1" fmla="*/ 339047 w 339047"/>
              <a:gd name="connsiteY1" fmla="*/ 0 h 113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047" h="113016">
                <a:moveTo>
                  <a:pt x="0" y="113016"/>
                </a:moveTo>
                <a:lnTo>
                  <a:pt x="339047" y="0"/>
                </a:lnTo>
              </a:path>
            </a:pathLst>
          </a:custGeom>
          <a:noFill/>
          <a:ln w="12700">
            <a:solidFill>
              <a:srgbClr val="0064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grpSp>
        <p:nvGrpSpPr>
          <p:cNvPr id="294" name="Groupe 293"/>
          <p:cNvGrpSpPr/>
          <p:nvPr/>
        </p:nvGrpSpPr>
        <p:grpSpPr>
          <a:xfrm rot="7309401">
            <a:off x="3895019" y="2903301"/>
            <a:ext cx="237346" cy="164806"/>
            <a:chOff x="2739133" y="5202081"/>
            <a:chExt cx="237346" cy="164806"/>
          </a:xfrm>
        </p:grpSpPr>
        <p:sp>
          <p:nvSpPr>
            <p:cNvPr id="296" name="Forme libre 295"/>
            <p:cNvSpPr/>
            <p:nvPr/>
          </p:nvSpPr>
          <p:spPr>
            <a:xfrm rot="665520">
              <a:off x="2755205" y="5254822"/>
              <a:ext cx="221274" cy="112065"/>
            </a:xfrm>
            <a:custGeom>
              <a:avLst/>
              <a:gdLst>
                <a:gd name="connsiteX0" fmla="*/ 0 w 339047"/>
                <a:gd name="connsiteY0" fmla="*/ 113016 h 113016"/>
                <a:gd name="connsiteX1" fmla="*/ 339047 w 339047"/>
                <a:gd name="connsiteY1" fmla="*/ 0 h 113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047" h="113016">
                  <a:moveTo>
                    <a:pt x="0" y="113016"/>
                  </a:moveTo>
                  <a:lnTo>
                    <a:pt x="339047" y="0"/>
                  </a:lnTo>
                </a:path>
              </a:pathLst>
            </a:custGeom>
            <a:noFill/>
            <a:ln w="12700">
              <a:solidFill>
                <a:srgbClr val="0064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/>
            </a:p>
          </p:txBody>
        </p:sp>
        <p:sp>
          <p:nvSpPr>
            <p:cNvPr id="297" name="Forme libre 296"/>
            <p:cNvSpPr/>
            <p:nvPr/>
          </p:nvSpPr>
          <p:spPr>
            <a:xfrm rot="11515995">
              <a:off x="2739133" y="5202081"/>
              <a:ext cx="221274" cy="112065"/>
            </a:xfrm>
            <a:custGeom>
              <a:avLst/>
              <a:gdLst>
                <a:gd name="connsiteX0" fmla="*/ 0 w 339047"/>
                <a:gd name="connsiteY0" fmla="*/ 113016 h 113016"/>
                <a:gd name="connsiteX1" fmla="*/ 339047 w 339047"/>
                <a:gd name="connsiteY1" fmla="*/ 0 h 113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047" h="113016">
                  <a:moveTo>
                    <a:pt x="0" y="113016"/>
                  </a:moveTo>
                  <a:lnTo>
                    <a:pt x="339047" y="0"/>
                  </a:lnTo>
                </a:path>
              </a:pathLst>
            </a:custGeom>
            <a:noFill/>
            <a:ln w="12700">
              <a:solidFill>
                <a:srgbClr val="0064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/>
            </a:p>
          </p:txBody>
        </p:sp>
      </p:grpSp>
      <p:sp>
        <p:nvSpPr>
          <p:cNvPr id="298" name="Forme libre 297"/>
          <p:cNvSpPr/>
          <p:nvPr/>
        </p:nvSpPr>
        <p:spPr>
          <a:xfrm rot="18043657">
            <a:off x="4093862" y="2280179"/>
            <a:ext cx="221274" cy="112065"/>
          </a:xfrm>
          <a:custGeom>
            <a:avLst/>
            <a:gdLst>
              <a:gd name="connsiteX0" fmla="*/ 0 w 339047"/>
              <a:gd name="connsiteY0" fmla="*/ 113016 h 113016"/>
              <a:gd name="connsiteX1" fmla="*/ 339047 w 339047"/>
              <a:gd name="connsiteY1" fmla="*/ 0 h 113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047" h="113016">
                <a:moveTo>
                  <a:pt x="0" y="113016"/>
                </a:moveTo>
                <a:lnTo>
                  <a:pt x="339047" y="0"/>
                </a:lnTo>
              </a:path>
            </a:pathLst>
          </a:custGeom>
          <a:noFill/>
          <a:ln w="12700">
            <a:solidFill>
              <a:srgbClr val="0064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grpSp>
        <p:nvGrpSpPr>
          <p:cNvPr id="7" name="Groupe 6"/>
          <p:cNvGrpSpPr/>
          <p:nvPr/>
        </p:nvGrpSpPr>
        <p:grpSpPr>
          <a:xfrm>
            <a:off x="3235650" y="3443159"/>
            <a:ext cx="221317" cy="339993"/>
            <a:chOff x="4933831" y="4237152"/>
            <a:chExt cx="221317" cy="339993"/>
          </a:xfrm>
        </p:grpSpPr>
        <p:grpSp>
          <p:nvGrpSpPr>
            <p:cNvPr id="302" name="Groupe 301"/>
            <p:cNvGrpSpPr/>
            <p:nvPr/>
          </p:nvGrpSpPr>
          <p:grpSpPr>
            <a:xfrm rot="3004064">
              <a:off x="4897561" y="4376069"/>
              <a:ext cx="237346" cy="164806"/>
              <a:chOff x="2739133" y="5202081"/>
              <a:chExt cx="237346" cy="164806"/>
            </a:xfrm>
          </p:grpSpPr>
          <p:sp>
            <p:nvSpPr>
              <p:cNvPr id="303" name="Forme libre 302"/>
              <p:cNvSpPr/>
              <p:nvPr/>
            </p:nvSpPr>
            <p:spPr>
              <a:xfrm rot="665520">
                <a:off x="2755205" y="5254822"/>
                <a:ext cx="221274" cy="112065"/>
              </a:xfrm>
              <a:custGeom>
                <a:avLst/>
                <a:gdLst>
                  <a:gd name="connsiteX0" fmla="*/ 0 w 339047"/>
                  <a:gd name="connsiteY0" fmla="*/ 113016 h 113016"/>
                  <a:gd name="connsiteX1" fmla="*/ 339047 w 339047"/>
                  <a:gd name="connsiteY1" fmla="*/ 0 h 11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9047" h="113016">
                    <a:moveTo>
                      <a:pt x="0" y="113016"/>
                    </a:moveTo>
                    <a:lnTo>
                      <a:pt x="339047" y="0"/>
                    </a:lnTo>
                  </a:path>
                </a:pathLst>
              </a:custGeom>
              <a:noFill/>
              <a:ln w="12700">
                <a:solidFill>
                  <a:srgbClr val="2806BA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/>
              </a:p>
            </p:txBody>
          </p:sp>
          <p:sp>
            <p:nvSpPr>
              <p:cNvPr id="304" name="Forme libre 303"/>
              <p:cNvSpPr/>
              <p:nvPr/>
            </p:nvSpPr>
            <p:spPr>
              <a:xfrm rot="665520">
                <a:off x="2739133" y="5202081"/>
                <a:ext cx="221274" cy="112065"/>
              </a:xfrm>
              <a:custGeom>
                <a:avLst/>
                <a:gdLst>
                  <a:gd name="connsiteX0" fmla="*/ 0 w 339047"/>
                  <a:gd name="connsiteY0" fmla="*/ 113016 h 113016"/>
                  <a:gd name="connsiteX1" fmla="*/ 339047 w 339047"/>
                  <a:gd name="connsiteY1" fmla="*/ 0 h 11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9047" h="113016">
                    <a:moveTo>
                      <a:pt x="0" y="113016"/>
                    </a:moveTo>
                    <a:lnTo>
                      <a:pt x="33904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/>
              </a:p>
            </p:txBody>
          </p:sp>
        </p:grpSp>
        <p:grpSp>
          <p:nvGrpSpPr>
            <p:cNvPr id="305" name="Groupe 304"/>
            <p:cNvGrpSpPr/>
            <p:nvPr/>
          </p:nvGrpSpPr>
          <p:grpSpPr>
            <a:xfrm rot="13787346">
              <a:off x="4954072" y="4273422"/>
              <a:ext cx="237346" cy="164806"/>
              <a:chOff x="2739133" y="5202081"/>
              <a:chExt cx="237346" cy="164806"/>
            </a:xfrm>
          </p:grpSpPr>
          <p:sp>
            <p:nvSpPr>
              <p:cNvPr id="306" name="Forme libre 305"/>
              <p:cNvSpPr/>
              <p:nvPr/>
            </p:nvSpPr>
            <p:spPr>
              <a:xfrm rot="665520">
                <a:off x="2755205" y="5254822"/>
                <a:ext cx="221274" cy="112065"/>
              </a:xfrm>
              <a:custGeom>
                <a:avLst/>
                <a:gdLst>
                  <a:gd name="connsiteX0" fmla="*/ 0 w 339047"/>
                  <a:gd name="connsiteY0" fmla="*/ 113016 h 113016"/>
                  <a:gd name="connsiteX1" fmla="*/ 339047 w 339047"/>
                  <a:gd name="connsiteY1" fmla="*/ 0 h 11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9047" h="113016">
                    <a:moveTo>
                      <a:pt x="0" y="113016"/>
                    </a:moveTo>
                    <a:lnTo>
                      <a:pt x="339047" y="0"/>
                    </a:lnTo>
                  </a:path>
                </a:pathLst>
              </a:custGeom>
              <a:noFill/>
              <a:ln w="12700">
                <a:solidFill>
                  <a:srgbClr val="2806BA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/>
              </a:p>
            </p:txBody>
          </p:sp>
          <p:sp>
            <p:nvSpPr>
              <p:cNvPr id="307" name="Forme libre 306"/>
              <p:cNvSpPr/>
              <p:nvPr/>
            </p:nvSpPr>
            <p:spPr>
              <a:xfrm rot="665520">
                <a:off x="2739133" y="5202081"/>
                <a:ext cx="221274" cy="112065"/>
              </a:xfrm>
              <a:custGeom>
                <a:avLst/>
                <a:gdLst>
                  <a:gd name="connsiteX0" fmla="*/ 0 w 339047"/>
                  <a:gd name="connsiteY0" fmla="*/ 113016 h 113016"/>
                  <a:gd name="connsiteX1" fmla="*/ 339047 w 339047"/>
                  <a:gd name="connsiteY1" fmla="*/ 0 h 11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9047" h="113016">
                    <a:moveTo>
                      <a:pt x="0" y="113016"/>
                    </a:moveTo>
                    <a:lnTo>
                      <a:pt x="33904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/>
              </a:p>
            </p:txBody>
          </p:sp>
        </p:grpSp>
      </p:grpSp>
      <p:grpSp>
        <p:nvGrpSpPr>
          <p:cNvPr id="308" name="Groupe 307"/>
          <p:cNvGrpSpPr/>
          <p:nvPr/>
        </p:nvGrpSpPr>
        <p:grpSpPr>
          <a:xfrm rot="3004064">
            <a:off x="4029045" y="4018829"/>
            <a:ext cx="237346" cy="164806"/>
            <a:chOff x="2739133" y="5202081"/>
            <a:chExt cx="237346" cy="164806"/>
          </a:xfrm>
        </p:grpSpPr>
        <p:sp>
          <p:nvSpPr>
            <p:cNvPr id="309" name="Forme libre 308"/>
            <p:cNvSpPr/>
            <p:nvPr/>
          </p:nvSpPr>
          <p:spPr>
            <a:xfrm rot="665520">
              <a:off x="2755205" y="5254822"/>
              <a:ext cx="221274" cy="112065"/>
            </a:xfrm>
            <a:custGeom>
              <a:avLst/>
              <a:gdLst>
                <a:gd name="connsiteX0" fmla="*/ 0 w 339047"/>
                <a:gd name="connsiteY0" fmla="*/ 113016 h 113016"/>
                <a:gd name="connsiteX1" fmla="*/ 339047 w 339047"/>
                <a:gd name="connsiteY1" fmla="*/ 0 h 113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047" h="113016">
                  <a:moveTo>
                    <a:pt x="0" y="113016"/>
                  </a:moveTo>
                  <a:lnTo>
                    <a:pt x="339047" y="0"/>
                  </a:lnTo>
                </a:path>
              </a:pathLst>
            </a:custGeom>
            <a:noFill/>
            <a:ln w="12700">
              <a:solidFill>
                <a:srgbClr val="2806BA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/>
            </a:p>
          </p:txBody>
        </p:sp>
        <p:sp>
          <p:nvSpPr>
            <p:cNvPr id="310" name="Forme libre 309"/>
            <p:cNvSpPr/>
            <p:nvPr/>
          </p:nvSpPr>
          <p:spPr>
            <a:xfrm rot="665520">
              <a:off x="2739133" y="5202081"/>
              <a:ext cx="221274" cy="112065"/>
            </a:xfrm>
            <a:custGeom>
              <a:avLst/>
              <a:gdLst>
                <a:gd name="connsiteX0" fmla="*/ 0 w 339047"/>
                <a:gd name="connsiteY0" fmla="*/ 113016 h 113016"/>
                <a:gd name="connsiteX1" fmla="*/ 339047 w 339047"/>
                <a:gd name="connsiteY1" fmla="*/ 0 h 113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047" h="113016">
                  <a:moveTo>
                    <a:pt x="0" y="113016"/>
                  </a:moveTo>
                  <a:lnTo>
                    <a:pt x="339047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/>
            </a:p>
          </p:txBody>
        </p:sp>
      </p:grpSp>
      <p:sp>
        <p:nvSpPr>
          <p:cNvPr id="313" name="Forme libre 312"/>
          <p:cNvSpPr/>
          <p:nvPr/>
        </p:nvSpPr>
        <p:spPr>
          <a:xfrm rot="14452866">
            <a:off x="4078642" y="3965714"/>
            <a:ext cx="221274" cy="112065"/>
          </a:xfrm>
          <a:custGeom>
            <a:avLst/>
            <a:gdLst>
              <a:gd name="connsiteX0" fmla="*/ 0 w 339047"/>
              <a:gd name="connsiteY0" fmla="*/ 113016 h 113016"/>
              <a:gd name="connsiteX1" fmla="*/ 339047 w 339047"/>
              <a:gd name="connsiteY1" fmla="*/ 0 h 113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047" h="113016">
                <a:moveTo>
                  <a:pt x="0" y="113016"/>
                </a:moveTo>
                <a:lnTo>
                  <a:pt x="339047" y="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314" name="Forme libre 313"/>
          <p:cNvSpPr/>
          <p:nvPr/>
        </p:nvSpPr>
        <p:spPr>
          <a:xfrm rot="18519948">
            <a:off x="3886437" y="3486997"/>
            <a:ext cx="221274" cy="112065"/>
          </a:xfrm>
          <a:custGeom>
            <a:avLst/>
            <a:gdLst>
              <a:gd name="connsiteX0" fmla="*/ 0 w 339047"/>
              <a:gd name="connsiteY0" fmla="*/ 113016 h 113016"/>
              <a:gd name="connsiteX1" fmla="*/ 339047 w 339047"/>
              <a:gd name="connsiteY1" fmla="*/ 0 h 113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047" h="113016">
                <a:moveTo>
                  <a:pt x="0" y="113016"/>
                </a:moveTo>
                <a:lnTo>
                  <a:pt x="339047" y="0"/>
                </a:lnTo>
              </a:path>
            </a:pathLst>
          </a:custGeom>
          <a:noFill/>
          <a:ln w="12700">
            <a:solidFill>
              <a:srgbClr val="0064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315" name="Forme libre 314"/>
          <p:cNvSpPr/>
          <p:nvPr/>
        </p:nvSpPr>
        <p:spPr>
          <a:xfrm rot="18519948">
            <a:off x="4070840" y="2793992"/>
            <a:ext cx="221274" cy="112065"/>
          </a:xfrm>
          <a:custGeom>
            <a:avLst/>
            <a:gdLst>
              <a:gd name="connsiteX0" fmla="*/ 0 w 339047"/>
              <a:gd name="connsiteY0" fmla="*/ 113016 h 113016"/>
              <a:gd name="connsiteX1" fmla="*/ 339047 w 339047"/>
              <a:gd name="connsiteY1" fmla="*/ 0 h 113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047" h="113016">
                <a:moveTo>
                  <a:pt x="0" y="113016"/>
                </a:moveTo>
                <a:lnTo>
                  <a:pt x="339047" y="0"/>
                </a:lnTo>
              </a:path>
            </a:pathLst>
          </a:custGeom>
          <a:noFill/>
          <a:ln w="12700">
            <a:solidFill>
              <a:srgbClr val="0064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105" name="Rectangle 104"/>
          <p:cNvSpPr/>
          <p:nvPr/>
        </p:nvSpPr>
        <p:spPr>
          <a:xfrm rot="20496132">
            <a:off x="4573277" y="2199248"/>
            <a:ext cx="532353" cy="23400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6" name="Image 10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228" y="1990408"/>
            <a:ext cx="374737" cy="374737"/>
          </a:xfrm>
          <a:prstGeom prst="rect">
            <a:avLst/>
          </a:prstGeom>
        </p:spPr>
      </p:pic>
      <p:sp>
        <p:nvSpPr>
          <p:cNvPr id="107" name="Rectangle 63"/>
          <p:cNvSpPr>
            <a:spLocks noChangeArrowheads="1"/>
          </p:cNvSpPr>
          <p:nvPr/>
        </p:nvSpPr>
        <p:spPr bwMode="auto">
          <a:xfrm>
            <a:off x="5062942" y="2105552"/>
            <a:ext cx="8034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b="1" i="1" dirty="0" smtClean="0"/>
              <a:t>Parking des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b="1" i="1" dirty="0" smtClean="0"/>
              <a:t>Cardeurs</a:t>
            </a:r>
            <a:endParaRPr lang="fr-FR" altLang="fr-FR" sz="1000" b="1" i="1" dirty="0"/>
          </a:p>
        </p:txBody>
      </p:sp>
      <p:grpSp>
        <p:nvGrpSpPr>
          <p:cNvPr id="110" name="Groupe 109"/>
          <p:cNvGrpSpPr/>
          <p:nvPr/>
        </p:nvGrpSpPr>
        <p:grpSpPr>
          <a:xfrm rot="5581175">
            <a:off x="4130537" y="1248601"/>
            <a:ext cx="209138" cy="258095"/>
            <a:chOff x="3026910" y="4546760"/>
            <a:chExt cx="209138" cy="258095"/>
          </a:xfrm>
        </p:grpSpPr>
        <p:grpSp>
          <p:nvGrpSpPr>
            <p:cNvPr id="111" name="Groupe 110"/>
            <p:cNvGrpSpPr/>
            <p:nvPr/>
          </p:nvGrpSpPr>
          <p:grpSpPr>
            <a:xfrm rot="5108964">
              <a:off x="3034972" y="4583030"/>
              <a:ext cx="237346" cy="164806"/>
              <a:chOff x="2739133" y="5202081"/>
              <a:chExt cx="237346" cy="164806"/>
            </a:xfrm>
          </p:grpSpPr>
          <p:sp>
            <p:nvSpPr>
              <p:cNvPr id="113" name="Forme libre 112"/>
              <p:cNvSpPr/>
              <p:nvPr/>
            </p:nvSpPr>
            <p:spPr>
              <a:xfrm rot="665520">
                <a:off x="2755205" y="5254822"/>
                <a:ext cx="221274" cy="112065"/>
              </a:xfrm>
              <a:custGeom>
                <a:avLst/>
                <a:gdLst>
                  <a:gd name="connsiteX0" fmla="*/ 0 w 339047"/>
                  <a:gd name="connsiteY0" fmla="*/ 113016 h 113016"/>
                  <a:gd name="connsiteX1" fmla="*/ 339047 w 339047"/>
                  <a:gd name="connsiteY1" fmla="*/ 0 h 11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9047" h="113016">
                    <a:moveTo>
                      <a:pt x="0" y="113016"/>
                    </a:moveTo>
                    <a:lnTo>
                      <a:pt x="33904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/>
              </a:p>
            </p:txBody>
          </p:sp>
          <p:sp>
            <p:nvSpPr>
              <p:cNvPr id="114" name="Forme libre 113"/>
              <p:cNvSpPr/>
              <p:nvPr/>
            </p:nvSpPr>
            <p:spPr>
              <a:xfrm rot="665520">
                <a:off x="2739133" y="5202081"/>
                <a:ext cx="221274" cy="112065"/>
              </a:xfrm>
              <a:custGeom>
                <a:avLst/>
                <a:gdLst>
                  <a:gd name="connsiteX0" fmla="*/ 0 w 339047"/>
                  <a:gd name="connsiteY0" fmla="*/ 113016 h 113016"/>
                  <a:gd name="connsiteX1" fmla="*/ 339047 w 339047"/>
                  <a:gd name="connsiteY1" fmla="*/ 0 h 11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9047" h="113016">
                    <a:moveTo>
                      <a:pt x="0" y="113016"/>
                    </a:moveTo>
                    <a:lnTo>
                      <a:pt x="33904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/>
              </a:p>
            </p:txBody>
          </p:sp>
        </p:grpSp>
        <p:sp>
          <p:nvSpPr>
            <p:cNvPr id="112" name="Forme libre 111"/>
            <p:cNvSpPr/>
            <p:nvPr/>
          </p:nvSpPr>
          <p:spPr>
            <a:xfrm rot="5724178">
              <a:off x="2972306" y="4638185"/>
              <a:ext cx="221274" cy="112065"/>
            </a:xfrm>
            <a:custGeom>
              <a:avLst/>
              <a:gdLst>
                <a:gd name="connsiteX0" fmla="*/ 0 w 339047"/>
                <a:gd name="connsiteY0" fmla="*/ 113016 h 113016"/>
                <a:gd name="connsiteX1" fmla="*/ 339047 w 339047"/>
                <a:gd name="connsiteY1" fmla="*/ 0 h 113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047" h="113016">
                  <a:moveTo>
                    <a:pt x="0" y="113016"/>
                  </a:moveTo>
                  <a:lnTo>
                    <a:pt x="339047" y="0"/>
                  </a:lnTo>
                </a:path>
              </a:pathLst>
            </a:custGeom>
            <a:noFill/>
            <a:ln w="12700">
              <a:solidFill>
                <a:srgbClr val="2806BA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/>
            </a:p>
          </p:txBody>
        </p:sp>
      </p:grpSp>
      <p:sp>
        <p:nvSpPr>
          <p:cNvPr id="116" name="Rectangle 63"/>
          <p:cNvSpPr>
            <a:spLocks noChangeArrowheads="1"/>
          </p:cNvSpPr>
          <p:nvPr/>
        </p:nvSpPr>
        <p:spPr bwMode="auto">
          <a:xfrm rot="20603061">
            <a:off x="3003405" y="1373902"/>
            <a:ext cx="10086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b="1" i="1" dirty="0" smtClean="0"/>
              <a:t>Rue de la Molle</a:t>
            </a:r>
            <a:endParaRPr lang="fr-FR" altLang="fr-FR" sz="1000" b="1" i="1" dirty="0"/>
          </a:p>
        </p:txBody>
      </p:sp>
      <p:grpSp>
        <p:nvGrpSpPr>
          <p:cNvPr id="138" name="Groupe 137"/>
          <p:cNvGrpSpPr/>
          <p:nvPr/>
        </p:nvGrpSpPr>
        <p:grpSpPr>
          <a:xfrm>
            <a:off x="7228537" y="4679129"/>
            <a:ext cx="1817553" cy="2134247"/>
            <a:chOff x="26880" y="4458673"/>
            <a:chExt cx="1817553" cy="2134247"/>
          </a:xfrm>
        </p:grpSpPr>
        <p:grpSp>
          <p:nvGrpSpPr>
            <p:cNvPr id="140" name="Groupe 139"/>
            <p:cNvGrpSpPr/>
            <p:nvPr/>
          </p:nvGrpSpPr>
          <p:grpSpPr>
            <a:xfrm>
              <a:off x="26880" y="4458673"/>
              <a:ext cx="1817553" cy="2134247"/>
              <a:chOff x="7247089" y="4395318"/>
              <a:chExt cx="1817553" cy="2134247"/>
            </a:xfrm>
          </p:grpSpPr>
          <p:grpSp>
            <p:nvGrpSpPr>
              <p:cNvPr id="159" name="Groupe 158"/>
              <p:cNvGrpSpPr/>
              <p:nvPr/>
            </p:nvGrpSpPr>
            <p:grpSpPr>
              <a:xfrm>
                <a:off x="7247089" y="4395318"/>
                <a:ext cx="1817553" cy="2134247"/>
                <a:chOff x="3635896" y="323978"/>
                <a:chExt cx="1817553" cy="2134247"/>
              </a:xfrm>
            </p:grpSpPr>
            <p:sp>
              <p:nvSpPr>
                <p:cNvPr id="181" name="Rectangle 37"/>
                <p:cNvSpPr>
                  <a:spLocks noChangeArrowheads="1"/>
                </p:cNvSpPr>
                <p:nvPr/>
              </p:nvSpPr>
              <p:spPr bwMode="auto">
                <a:xfrm>
                  <a:off x="3635896" y="323978"/>
                  <a:ext cx="1817553" cy="213424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FR" altLang="fr-FR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9" name="Rectangle 63"/>
                <p:cNvSpPr>
                  <a:spLocks noChangeArrowheads="1"/>
                </p:cNvSpPr>
                <p:nvPr/>
              </p:nvSpPr>
              <p:spPr bwMode="auto">
                <a:xfrm>
                  <a:off x="3712485" y="452375"/>
                  <a:ext cx="1740964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800" b="1" dirty="0" smtClean="0"/>
                    <a:t>Plan de circulation</a:t>
                  </a:r>
                  <a:endParaRPr lang="fr-FR" altLang="fr-FR" sz="800" b="1" dirty="0"/>
                </a:p>
              </p:txBody>
            </p:sp>
          </p:grpSp>
          <p:sp>
            <p:nvSpPr>
              <p:cNvPr id="160" name="ZoneTexte 9"/>
              <p:cNvSpPr txBox="1">
                <a:spLocks noChangeArrowheads="1"/>
              </p:cNvSpPr>
              <p:nvPr/>
            </p:nvSpPr>
            <p:spPr bwMode="auto">
              <a:xfrm>
                <a:off x="7777505" y="4718781"/>
                <a:ext cx="11512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750" dirty="0" smtClean="0"/>
                  <a:t>Voie pour la circulation</a:t>
                </a:r>
              </a:p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750" dirty="0" smtClean="0"/>
                  <a:t>générale</a:t>
                </a:r>
                <a:endParaRPr lang="fr-FR" altLang="fr-FR" sz="750" dirty="0"/>
              </a:p>
            </p:txBody>
          </p:sp>
          <p:sp>
            <p:nvSpPr>
              <p:cNvPr id="161" name="Forme libre 160"/>
              <p:cNvSpPr/>
              <p:nvPr/>
            </p:nvSpPr>
            <p:spPr>
              <a:xfrm>
                <a:off x="7319346" y="4876413"/>
                <a:ext cx="432000" cy="0"/>
              </a:xfrm>
              <a:custGeom>
                <a:avLst/>
                <a:gdLst>
                  <a:gd name="connsiteX0" fmla="*/ 0 w 771525"/>
                  <a:gd name="connsiteY0" fmla="*/ 0 h 0"/>
                  <a:gd name="connsiteX1" fmla="*/ 771525 w 77152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71525">
                    <a:moveTo>
                      <a:pt x="0" y="0"/>
                    </a:moveTo>
                    <a:lnTo>
                      <a:pt x="771525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head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66" name="ZoneTexte 9"/>
              <p:cNvSpPr txBox="1">
                <a:spLocks noChangeArrowheads="1"/>
              </p:cNvSpPr>
              <p:nvPr/>
            </p:nvSpPr>
            <p:spPr bwMode="auto">
              <a:xfrm>
                <a:off x="7806945" y="5370408"/>
                <a:ext cx="556563" cy="2077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750" dirty="0" smtClean="0"/>
                  <a:t>Voie bus</a:t>
                </a:r>
                <a:endParaRPr lang="fr-FR" altLang="fr-FR" sz="750" dirty="0"/>
              </a:p>
            </p:txBody>
          </p:sp>
          <p:sp>
            <p:nvSpPr>
              <p:cNvPr id="167" name="Forme libre 166"/>
              <p:cNvSpPr/>
              <p:nvPr/>
            </p:nvSpPr>
            <p:spPr>
              <a:xfrm>
                <a:off x="7346447" y="5474283"/>
                <a:ext cx="432000" cy="0"/>
              </a:xfrm>
              <a:custGeom>
                <a:avLst/>
                <a:gdLst>
                  <a:gd name="connsiteX0" fmla="*/ 0 w 771525"/>
                  <a:gd name="connsiteY0" fmla="*/ 0 h 0"/>
                  <a:gd name="connsiteX1" fmla="*/ 771525 w 77152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71525">
                    <a:moveTo>
                      <a:pt x="0" y="0"/>
                    </a:moveTo>
                    <a:lnTo>
                      <a:pt x="771525" y="0"/>
                    </a:lnTo>
                  </a:path>
                </a:pathLst>
              </a:custGeom>
              <a:noFill/>
              <a:ln w="38100">
                <a:solidFill>
                  <a:srgbClr val="2806BA"/>
                </a:solidFill>
                <a:prstDash val="solid"/>
                <a:head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68" name="ZoneTexte 9"/>
              <p:cNvSpPr txBox="1">
                <a:spLocks noChangeArrowheads="1"/>
              </p:cNvSpPr>
              <p:nvPr/>
            </p:nvSpPr>
            <p:spPr bwMode="auto">
              <a:xfrm>
                <a:off x="7806945" y="5954914"/>
                <a:ext cx="877163" cy="2077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750" dirty="0" smtClean="0"/>
                  <a:t>Carrefour à feux</a:t>
                </a:r>
                <a:endParaRPr lang="fr-FR" altLang="fr-FR" sz="750" dirty="0"/>
              </a:p>
            </p:txBody>
          </p:sp>
          <p:sp>
            <p:nvSpPr>
              <p:cNvPr id="175" name="ZoneTexte 9"/>
              <p:cNvSpPr txBox="1">
                <a:spLocks noChangeArrowheads="1"/>
              </p:cNvSpPr>
              <p:nvPr/>
            </p:nvSpPr>
            <p:spPr bwMode="auto">
              <a:xfrm>
                <a:off x="7806945" y="6259666"/>
                <a:ext cx="888385" cy="2077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750" dirty="0" smtClean="0"/>
                  <a:t>Gestion par stop</a:t>
                </a:r>
                <a:endParaRPr lang="fr-FR" altLang="fr-FR" sz="750" dirty="0"/>
              </a:p>
            </p:txBody>
          </p:sp>
          <p:sp>
            <p:nvSpPr>
              <p:cNvPr id="119" name="ZoneTexte 9"/>
              <p:cNvSpPr txBox="1">
                <a:spLocks noChangeArrowheads="1"/>
              </p:cNvSpPr>
              <p:nvPr/>
            </p:nvSpPr>
            <p:spPr bwMode="auto">
              <a:xfrm>
                <a:off x="7810460" y="5633927"/>
                <a:ext cx="795411" cy="2077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750" dirty="0" smtClean="0"/>
                  <a:t>Zone piétonne</a:t>
                </a:r>
                <a:endParaRPr lang="fr-FR" altLang="fr-FR" sz="750" dirty="0"/>
              </a:p>
            </p:txBody>
          </p:sp>
          <p:sp>
            <p:nvSpPr>
              <p:cNvPr id="124" name="ZoneTexte 9"/>
              <p:cNvSpPr txBox="1">
                <a:spLocks noChangeArrowheads="1"/>
              </p:cNvSpPr>
              <p:nvPr/>
            </p:nvSpPr>
            <p:spPr bwMode="auto">
              <a:xfrm>
                <a:off x="7787869" y="5062365"/>
                <a:ext cx="930063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750" dirty="0" smtClean="0"/>
                  <a:t>Sens de desserte</a:t>
                </a:r>
              </a:p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750" dirty="0" smtClean="0"/>
                  <a:t>en zone piétonne</a:t>
                </a:r>
                <a:endParaRPr lang="fr-FR" altLang="fr-FR" sz="750" dirty="0"/>
              </a:p>
            </p:txBody>
          </p:sp>
          <p:sp>
            <p:nvSpPr>
              <p:cNvPr id="125" name="Forme libre 124"/>
              <p:cNvSpPr/>
              <p:nvPr/>
            </p:nvSpPr>
            <p:spPr>
              <a:xfrm>
                <a:off x="7329710" y="5219997"/>
                <a:ext cx="432000" cy="0"/>
              </a:xfrm>
              <a:custGeom>
                <a:avLst/>
                <a:gdLst>
                  <a:gd name="connsiteX0" fmla="*/ 0 w 771525"/>
                  <a:gd name="connsiteY0" fmla="*/ 0 h 0"/>
                  <a:gd name="connsiteX1" fmla="*/ 771525 w 77152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71525">
                    <a:moveTo>
                      <a:pt x="0" y="0"/>
                    </a:moveTo>
                    <a:lnTo>
                      <a:pt x="771525" y="0"/>
                    </a:lnTo>
                  </a:path>
                </a:pathLst>
              </a:custGeom>
              <a:noFill/>
              <a:ln w="38100">
                <a:solidFill>
                  <a:srgbClr val="006400"/>
                </a:solidFill>
                <a:head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pic>
          <p:nvPicPr>
            <p:cNvPr id="154" name="Picture 3" descr="C:\Users\Mathias\Pictures\Signalisation\R11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310386" y="6047867"/>
              <a:ext cx="63704" cy="167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8" name="Octogone 157"/>
            <p:cNvSpPr>
              <a:spLocks noChangeAspect="1"/>
            </p:cNvSpPr>
            <p:nvPr/>
          </p:nvSpPr>
          <p:spPr>
            <a:xfrm rot="5400000">
              <a:off x="252238" y="6339531"/>
              <a:ext cx="180000" cy="180000"/>
            </a:xfrm>
            <a:prstGeom prst="octag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8" name="Octogone 117"/>
            <p:cNvSpPr>
              <a:spLocks noChangeAspect="1"/>
            </p:cNvSpPr>
            <p:nvPr/>
          </p:nvSpPr>
          <p:spPr>
            <a:xfrm rot="5400000">
              <a:off x="252237" y="5718472"/>
              <a:ext cx="180000" cy="180000"/>
            </a:xfrm>
            <a:prstGeom prst="octagon">
              <a:avLst/>
            </a:prstGeom>
            <a:solidFill>
              <a:srgbClr val="4F81BD"/>
            </a:solidFill>
            <a:ln>
              <a:solidFill>
                <a:srgbClr val="2806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15" name="Groupe 114"/>
          <p:cNvGrpSpPr/>
          <p:nvPr/>
        </p:nvGrpSpPr>
        <p:grpSpPr>
          <a:xfrm rot="5153876">
            <a:off x="2502868" y="2019140"/>
            <a:ext cx="248583" cy="158950"/>
            <a:chOff x="2270279" y="5058538"/>
            <a:chExt cx="248583" cy="158950"/>
          </a:xfrm>
        </p:grpSpPr>
        <p:sp>
          <p:nvSpPr>
            <p:cNvPr id="117" name="Forme libre 116"/>
            <p:cNvSpPr/>
            <p:nvPr/>
          </p:nvSpPr>
          <p:spPr>
            <a:xfrm rot="665520">
              <a:off x="2297588" y="5105423"/>
              <a:ext cx="221274" cy="112065"/>
            </a:xfrm>
            <a:custGeom>
              <a:avLst/>
              <a:gdLst>
                <a:gd name="connsiteX0" fmla="*/ 0 w 339047"/>
                <a:gd name="connsiteY0" fmla="*/ 113016 h 113016"/>
                <a:gd name="connsiteX1" fmla="*/ 339047 w 339047"/>
                <a:gd name="connsiteY1" fmla="*/ 0 h 113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047" h="113016">
                  <a:moveTo>
                    <a:pt x="0" y="113016"/>
                  </a:moveTo>
                  <a:lnTo>
                    <a:pt x="339047" y="0"/>
                  </a:lnTo>
                </a:path>
              </a:pathLst>
            </a:custGeom>
            <a:noFill/>
            <a:ln w="12700">
              <a:solidFill>
                <a:srgbClr val="0064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/>
            </a:p>
          </p:txBody>
        </p:sp>
        <p:sp>
          <p:nvSpPr>
            <p:cNvPr id="120" name="Forme libre 119"/>
            <p:cNvSpPr/>
            <p:nvPr/>
          </p:nvSpPr>
          <p:spPr>
            <a:xfrm rot="11485710">
              <a:off x="2270279" y="5058538"/>
              <a:ext cx="221274" cy="112065"/>
            </a:xfrm>
            <a:custGeom>
              <a:avLst/>
              <a:gdLst>
                <a:gd name="connsiteX0" fmla="*/ 0 w 339047"/>
                <a:gd name="connsiteY0" fmla="*/ 113016 h 113016"/>
                <a:gd name="connsiteX1" fmla="*/ 339047 w 339047"/>
                <a:gd name="connsiteY1" fmla="*/ 0 h 113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047" h="113016">
                  <a:moveTo>
                    <a:pt x="0" y="113016"/>
                  </a:moveTo>
                  <a:lnTo>
                    <a:pt x="339047" y="0"/>
                  </a:lnTo>
                </a:path>
              </a:pathLst>
            </a:custGeom>
            <a:noFill/>
            <a:ln w="12700">
              <a:solidFill>
                <a:srgbClr val="0064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/>
            </a:p>
          </p:txBody>
        </p:sp>
      </p:grpSp>
      <p:sp>
        <p:nvSpPr>
          <p:cNvPr id="123" name="Forme libre 122"/>
          <p:cNvSpPr/>
          <p:nvPr/>
        </p:nvSpPr>
        <p:spPr>
          <a:xfrm rot="7270558">
            <a:off x="3987137" y="2281813"/>
            <a:ext cx="221274" cy="112065"/>
          </a:xfrm>
          <a:custGeom>
            <a:avLst/>
            <a:gdLst>
              <a:gd name="connsiteX0" fmla="*/ 0 w 339047"/>
              <a:gd name="connsiteY0" fmla="*/ 113016 h 113016"/>
              <a:gd name="connsiteX1" fmla="*/ 339047 w 339047"/>
              <a:gd name="connsiteY1" fmla="*/ 0 h 113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047" h="113016">
                <a:moveTo>
                  <a:pt x="0" y="113016"/>
                </a:moveTo>
                <a:lnTo>
                  <a:pt x="339047" y="0"/>
                </a:lnTo>
              </a:path>
            </a:pathLst>
          </a:custGeom>
          <a:noFill/>
          <a:ln w="12700">
            <a:solidFill>
              <a:srgbClr val="0064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108" name="Rectangle 107"/>
          <p:cNvSpPr/>
          <p:nvPr/>
        </p:nvSpPr>
        <p:spPr>
          <a:xfrm rot="18144025">
            <a:off x="3080056" y="4771439"/>
            <a:ext cx="532353" cy="23400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9" name="Image 10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747" y="4727879"/>
            <a:ext cx="374737" cy="374737"/>
          </a:xfrm>
          <a:prstGeom prst="rect">
            <a:avLst/>
          </a:prstGeom>
        </p:spPr>
      </p:pic>
      <p:sp>
        <p:nvSpPr>
          <p:cNvPr id="121" name="Rectangle 63"/>
          <p:cNvSpPr>
            <a:spLocks noChangeArrowheads="1"/>
          </p:cNvSpPr>
          <p:nvPr/>
        </p:nvSpPr>
        <p:spPr bwMode="auto">
          <a:xfrm>
            <a:off x="3559794" y="4715837"/>
            <a:ext cx="107112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b="1" i="1" dirty="0" smtClean="0"/>
              <a:t>Parking Rotonde</a:t>
            </a:r>
            <a:endParaRPr lang="fr-FR" altLang="fr-FR" sz="1000" b="1" i="1" dirty="0"/>
          </a:p>
        </p:txBody>
      </p:sp>
      <p:sp>
        <p:nvSpPr>
          <p:cNvPr id="122" name="Forme libre 121"/>
          <p:cNvSpPr/>
          <p:nvPr/>
        </p:nvSpPr>
        <p:spPr>
          <a:xfrm rot="6679182">
            <a:off x="2946938" y="3961056"/>
            <a:ext cx="787679" cy="465162"/>
          </a:xfrm>
          <a:custGeom>
            <a:avLst/>
            <a:gdLst>
              <a:gd name="connsiteX0" fmla="*/ 0 w 920750"/>
              <a:gd name="connsiteY0" fmla="*/ 228600 h 311758"/>
              <a:gd name="connsiteX1" fmla="*/ 590550 w 920750"/>
              <a:gd name="connsiteY1" fmla="*/ 311150 h 311758"/>
              <a:gd name="connsiteX2" fmla="*/ 742950 w 920750"/>
              <a:gd name="connsiteY2" fmla="*/ 190500 h 311758"/>
              <a:gd name="connsiteX3" fmla="*/ 806450 w 920750"/>
              <a:gd name="connsiteY3" fmla="*/ 57150 h 311758"/>
              <a:gd name="connsiteX4" fmla="*/ 920750 w 920750"/>
              <a:gd name="connsiteY4" fmla="*/ 0 h 311758"/>
              <a:gd name="connsiteX0" fmla="*/ 0 w 920750"/>
              <a:gd name="connsiteY0" fmla="*/ 228600 h 268681"/>
              <a:gd name="connsiteX1" fmla="*/ 407670 w 920750"/>
              <a:gd name="connsiteY1" fmla="*/ 265430 h 268681"/>
              <a:gd name="connsiteX2" fmla="*/ 742950 w 920750"/>
              <a:gd name="connsiteY2" fmla="*/ 190500 h 268681"/>
              <a:gd name="connsiteX3" fmla="*/ 806450 w 920750"/>
              <a:gd name="connsiteY3" fmla="*/ 57150 h 268681"/>
              <a:gd name="connsiteX4" fmla="*/ 920750 w 920750"/>
              <a:gd name="connsiteY4" fmla="*/ 0 h 268681"/>
              <a:gd name="connsiteX0" fmla="*/ 0 w 920750"/>
              <a:gd name="connsiteY0" fmla="*/ 228600 h 268681"/>
              <a:gd name="connsiteX1" fmla="*/ 407670 w 920750"/>
              <a:gd name="connsiteY1" fmla="*/ 265430 h 268681"/>
              <a:gd name="connsiteX2" fmla="*/ 384810 w 920750"/>
              <a:gd name="connsiteY2" fmla="*/ 190500 h 268681"/>
              <a:gd name="connsiteX3" fmla="*/ 806450 w 920750"/>
              <a:gd name="connsiteY3" fmla="*/ 57150 h 268681"/>
              <a:gd name="connsiteX4" fmla="*/ 920750 w 920750"/>
              <a:gd name="connsiteY4" fmla="*/ 0 h 268681"/>
              <a:gd name="connsiteX0" fmla="*/ 0 w 806450"/>
              <a:gd name="connsiteY0" fmla="*/ 171450 h 211531"/>
              <a:gd name="connsiteX1" fmla="*/ 407670 w 806450"/>
              <a:gd name="connsiteY1" fmla="*/ 208280 h 211531"/>
              <a:gd name="connsiteX2" fmla="*/ 384810 w 806450"/>
              <a:gd name="connsiteY2" fmla="*/ 133350 h 211531"/>
              <a:gd name="connsiteX3" fmla="*/ 806450 w 806450"/>
              <a:gd name="connsiteY3" fmla="*/ 0 h 211531"/>
              <a:gd name="connsiteX0" fmla="*/ 0 w 440690"/>
              <a:gd name="connsiteY0" fmla="*/ 156210 h 196291"/>
              <a:gd name="connsiteX1" fmla="*/ 407670 w 440690"/>
              <a:gd name="connsiteY1" fmla="*/ 193040 h 196291"/>
              <a:gd name="connsiteX2" fmla="*/ 384810 w 440690"/>
              <a:gd name="connsiteY2" fmla="*/ 118110 h 196291"/>
              <a:gd name="connsiteX3" fmla="*/ 440690 w 440690"/>
              <a:gd name="connsiteY3" fmla="*/ 0 h 196291"/>
              <a:gd name="connsiteX0" fmla="*/ 0 w 440690"/>
              <a:gd name="connsiteY0" fmla="*/ 156210 h 196291"/>
              <a:gd name="connsiteX1" fmla="*/ 262890 w 440690"/>
              <a:gd name="connsiteY1" fmla="*/ 193040 h 196291"/>
              <a:gd name="connsiteX2" fmla="*/ 384810 w 440690"/>
              <a:gd name="connsiteY2" fmla="*/ 118110 h 196291"/>
              <a:gd name="connsiteX3" fmla="*/ 440690 w 440690"/>
              <a:gd name="connsiteY3" fmla="*/ 0 h 196291"/>
              <a:gd name="connsiteX0" fmla="*/ 0 w 726911"/>
              <a:gd name="connsiteY0" fmla="*/ 45182 h 85263"/>
              <a:gd name="connsiteX1" fmla="*/ 262890 w 726911"/>
              <a:gd name="connsiteY1" fmla="*/ 82012 h 85263"/>
              <a:gd name="connsiteX2" fmla="*/ 384810 w 726911"/>
              <a:gd name="connsiteY2" fmla="*/ 7082 h 85263"/>
              <a:gd name="connsiteX3" fmla="*/ 726911 w 726911"/>
              <a:gd name="connsiteY3" fmla="*/ 32884 h 85263"/>
              <a:gd name="connsiteX0" fmla="*/ 0 w 799628"/>
              <a:gd name="connsiteY0" fmla="*/ 68449 h 95818"/>
              <a:gd name="connsiteX1" fmla="*/ 335607 w 799628"/>
              <a:gd name="connsiteY1" fmla="*/ 82012 h 95818"/>
              <a:gd name="connsiteX2" fmla="*/ 457527 w 799628"/>
              <a:gd name="connsiteY2" fmla="*/ 7082 h 95818"/>
              <a:gd name="connsiteX3" fmla="*/ 799628 w 799628"/>
              <a:gd name="connsiteY3" fmla="*/ 32884 h 95818"/>
              <a:gd name="connsiteX0" fmla="*/ 0 w 799628"/>
              <a:gd name="connsiteY0" fmla="*/ 68449 h 101792"/>
              <a:gd name="connsiteX1" fmla="*/ 201967 w 799628"/>
              <a:gd name="connsiteY1" fmla="*/ 93270 h 101792"/>
              <a:gd name="connsiteX2" fmla="*/ 457527 w 799628"/>
              <a:gd name="connsiteY2" fmla="*/ 7082 h 101792"/>
              <a:gd name="connsiteX3" fmla="*/ 799628 w 799628"/>
              <a:gd name="connsiteY3" fmla="*/ 32884 h 101792"/>
              <a:gd name="connsiteX0" fmla="*/ 0 w 799628"/>
              <a:gd name="connsiteY0" fmla="*/ 62106 h 94970"/>
              <a:gd name="connsiteX1" fmla="*/ 201967 w 799628"/>
              <a:gd name="connsiteY1" fmla="*/ 86927 h 94970"/>
              <a:gd name="connsiteX2" fmla="*/ 322155 w 799628"/>
              <a:gd name="connsiteY2" fmla="*/ 7561 h 94970"/>
              <a:gd name="connsiteX3" fmla="*/ 799628 w 799628"/>
              <a:gd name="connsiteY3" fmla="*/ 26541 h 94970"/>
              <a:gd name="connsiteX0" fmla="*/ 0 w 799628"/>
              <a:gd name="connsiteY0" fmla="*/ 62106 h 86927"/>
              <a:gd name="connsiteX1" fmla="*/ 201967 w 799628"/>
              <a:gd name="connsiteY1" fmla="*/ 86927 h 86927"/>
              <a:gd name="connsiteX2" fmla="*/ 322155 w 799628"/>
              <a:gd name="connsiteY2" fmla="*/ 7561 h 86927"/>
              <a:gd name="connsiteX3" fmla="*/ 799628 w 799628"/>
              <a:gd name="connsiteY3" fmla="*/ 26541 h 86927"/>
              <a:gd name="connsiteX0" fmla="*/ 0 w 323782"/>
              <a:gd name="connsiteY0" fmla="*/ 55903 h 489442"/>
              <a:gd name="connsiteX1" fmla="*/ 201967 w 323782"/>
              <a:gd name="connsiteY1" fmla="*/ 80724 h 489442"/>
              <a:gd name="connsiteX2" fmla="*/ 322155 w 323782"/>
              <a:gd name="connsiteY2" fmla="*/ 1358 h 489442"/>
              <a:gd name="connsiteX3" fmla="*/ 55153 w 323782"/>
              <a:gd name="connsiteY3" fmla="*/ 488120 h 489442"/>
              <a:gd name="connsiteX0" fmla="*/ 0 w 388931"/>
              <a:gd name="connsiteY0" fmla="*/ 0 h 446417"/>
              <a:gd name="connsiteX1" fmla="*/ 201967 w 388931"/>
              <a:gd name="connsiteY1" fmla="*/ 24821 h 446417"/>
              <a:gd name="connsiteX2" fmla="*/ 387531 w 388931"/>
              <a:gd name="connsiteY2" fmla="*/ 444809 h 446417"/>
              <a:gd name="connsiteX3" fmla="*/ 55153 w 388931"/>
              <a:gd name="connsiteY3" fmla="*/ 432217 h 446417"/>
              <a:gd name="connsiteX0" fmla="*/ 0 w 450331"/>
              <a:gd name="connsiteY0" fmla="*/ 0 h 446580"/>
              <a:gd name="connsiteX1" fmla="*/ 437435 w 450331"/>
              <a:gd name="connsiteY1" fmla="*/ 69252 h 446580"/>
              <a:gd name="connsiteX2" fmla="*/ 387531 w 450331"/>
              <a:gd name="connsiteY2" fmla="*/ 444809 h 446580"/>
              <a:gd name="connsiteX3" fmla="*/ 55153 w 450331"/>
              <a:gd name="connsiteY3" fmla="*/ 432217 h 446580"/>
              <a:gd name="connsiteX0" fmla="*/ 779986 w 779986"/>
              <a:gd name="connsiteY0" fmla="*/ 32155 h 377475"/>
              <a:gd name="connsiteX1" fmla="*/ 394007 w 779986"/>
              <a:gd name="connsiteY1" fmla="*/ 147 h 377475"/>
              <a:gd name="connsiteX2" fmla="*/ 344103 w 779986"/>
              <a:gd name="connsiteY2" fmla="*/ 375704 h 377475"/>
              <a:gd name="connsiteX3" fmla="*/ 11725 w 779986"/>
              <a:gd name="connsiteY3" fmla="*/ 363112 h 377475"/>
              <a:gd name="connsiteX0" fmla="*/ 779986 w 779986"/>
              <a:gd name="connsiteY0" fmla="*/ 95898 h 440993"/>
              <a:gd name="connsiteX1" fmla="*/ 103279 w 779986"/>
              <a:gd name="connsiteY1" fmla="*/ 127 h 440993"/>
              <a:gd name="connsiteX2" fmla="*/ 344103 w 779986"/>
              <a:gd name="connsiteY2" fmla="*/ 439447 h 440993"/>
              <a:gd name="connsiteX3" fmla="*/ 11725 w 779986"/>
              <a:gd name="connsiteY3" fmla="*/ 426855 h 440993"/>
              <a:gd name="connsiteX0" fmla="*/ 787679 w 787679"/>
              <a:gd name="connsiteY0" fmla="*/ 95893 h 465162"/>
              <a:gd name="connsiteX1" fmla="*/ 110972 w 787679"/>
              <a:gd name="connsiteY1" fmla="*/ 122 h 465162"/>
              <a:gd name="connsiteX2" fmla="*/ 149948 w 787679"/>
              <a:gd name="connsiteY2" fmla="*/ 463687 h 465162"/>
              <a:gd name="connsiteX3" fmla="*/ 19418 w 787679"/>
              <a:gd name="connsiteY3" fmla="*/ 426850 h 465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7679" h="465162">
                <a:moveTo>
                  <a:pt x="787679" y="95893"/>
                </a:moveTo>
                <a:lnTo>
                  <a:pt x="110972" y="122"/>
                </a:lnTo>
                <a:cubicBezTo>
                  <a:pt x="164665" y="-8969"/>
                  <a:pt x="120315" y="495860"/>
                  <a:pt x="149948" y="463687"/>
                </a:cubicBezTo>
                <a:cubicBezTo>
                  <a:pt x="179581" y="431514"/>
                  <a:pt x="-69905" y="458600"/>
                  <a:pt x="19418" y="426850"/>
                </a:cubicBezTo>
              </a:path>
            </a:pathLst>
          </a:custGeom>
          <a:noFill/>
          <a:ln w="50800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6" name="Forme libre 125"/>
          <p:cNvSpPr/>
          <p:nvPr/>
        </p:nvSpPr>
        <p:spPr>
          <a:xfrm rot="6679182">
            <a:off x="3000984" y="4922339"/>
            <a:ext cx="332719" cy="225597"/>
          </a:xfrm>
          <a:custGeom>
            <a:avLst/>
            <a:gdLst>
              <a:gd name="connsiteX0" fmla="*/ 0 w 920750"/>
              <a:gd name="connsiteY0" fmla="*/ 228600 h 311758"/>
              <a:gd name="connsiteX1" fmla="*/ 590550 w 920750"/>
              <a:gd name="connsiteY1" fmla="*/ 311150 h 311758"/>
              <a:gd name="connsiteX2" fmla="*/ 742950 w 920750"/>
              <a:gd name="connsiteY2" fmla="*/ 190500 h 311758"/>
              <a:gd name="connsiteX3" fmla="*/ 806450 w 920750"/>
              <a:gd name="connsiteY3" fmla="*/ 57150 h 311758"/>
              <a:gd name="connsiteX4" fmla="*/ 920750 w 920750"/>
              <a:gd name="connsiteY4" fmla="*/ 0 h 311758"/>
              <a:gd name="connsiteX0" fmla="*/ 0 w 920750"/>
              <a:gd name="connsiteY0" fmla="*/ 228600 h 268681"/>
              <a:gd name="connsiteX1" fmla="*/ 407670 w 920750"/>
              <a:gd name="connsiteY1" fmla="*/ 265430 h 268681"/>
              <a:gd name="connsiteX2" fmla="*/ 742950 w 920750"/>
              <a:gd name="connsiteY2" fmla="*/ 190500 h 268681"/>
              <a:gd name="connsiteX3" fmla="*/ 806450 w 920750"/>
              <a:gd name="connsiteY3" fmla="*/ 57150 h 268681"/>
              <a:gd name="connsiteX4" fmla="*/ 920750 w 920750"/>
              <a:gd name="connsiteY4" fmla="*/ 0 h 268681"/>
              <a:gd name="connsiteX0" fmla="*/ 0 w 920750"/>
              <a:gd name="connsiteY0" fmla="*/ 228600 h 268681"/>
              <a:gd name="connsiteX1" fmla="*/ 407670 w 920750"/>
              <a:gd name="connsiteY1" fmla="*/ 265430 h 268681"/>
              <a:gd name="connsiteX2" fmla="*/ 384810 w 920750"/>
              <a:gd name="connsiteY2" fmla="*/ 190500 h 268681"/>
              <a:gd name="connsiteX3" fmla="*/ 806450 w 920750"/>
              <a:gd name="connsiteY3" fmla="*/ 57150 h 268681"/>
              <a:gd name="connsiteX4" fmla="*/ 920750 w 920750"/>
              <a:gd name="connsiteY4" fmla="*/ 0 h 268681"/>
              <a:gd name="connsiteX0" fmla="*/ 0 w 806450"/>
              <a:gd name="connsiteY0" fmla="*/ 171450 h 211531"/>
              <a:gd name="connsiteX1" fmla="*/ 407670 w 806450"/>
              <a:gd name="connsiteY1" fmla="*/ 208280 h 211531"/>
              <a:gd name="connsiteX2" fmla="*/ 384810 w 806450"/>
              <a:gd name="connsiteY2" fmla="*/ 133350 h 211531"/>
              <a:gd name="connsiteX3" fmla="*/ 806450 w 806450"/>
              <a:gd name="connsiteY3" fmla="*/ 0 h 211531"/>
              <a:gd name="connsiteX0" fmla="*/ 0 w 440690"/>
              <a:gd name="connsiteY0" fmla="*/ 156210 h 196291"/>
              <a:gd name="connsiteX1" fmla="*/ 407670 w 440690"/>
              <a:gd name="connsiteY1" fmla="*/ 193040 h 196291"/>
              <a:gd name="connsiteX2" fmla="*/ 384810 w 440690"/>
              <a:gd name="connsiteY2" fmla="*/ 118110 h 196291"/>
              <a:gd name="connsiteX3" fmla="*/ 440690 w 440690"/>
              <a:gd name="connsiteY3" fmla="*/ 0 h 196291"/>
              <a:gd name="connsiteX0" fmla="*/ 0 w 440690"/>
              <a:gd name="connsiteY0" fmla="*/ 156210 h 196291"/>
              <a:gd name="connsiteX1" fmla="*/ 262890 w 440690"/>
              <a:gd name="connsiteY1" fmla="*/ 193040 h 196291"/>
              <a:gd name="connsiteX2" fmla="*/ 384810 w 440690"/>
              <a:gd name="connsiteY2" fmla="*/ 118110 h 196291"/>
              <a:gd name="connsiteX3" fmla="*/ 440690 w 440690"/>
              <a:gd name="connsiteY3" fmla="*/ 0 h 196291"/>
              <a:gd name="connsiteX0" fmla="*/ 0 w 726911"/>
              <a:gd name="connsiteY0" fmla="*/ 45182 h 85263"/>
              <a:gd name="connsiteX1" fmla="*/ 262890 w 726911"/>
              <a:gd name="connsiteY1" fmla="*/ 82012 h 85263"/>
              <a:gd name="connsiteX2" fmla="*/ 384810 w 726911"/>
              <a:gd name="connsiteY2" fmla="*/ 7082 h 85263"/>
              <a:gd name="connsiteX3" fmla="*/ 726911 w 726911"/>
              <a:gd name="connsiteY3" fmla="*/ 32884 h 85263"/>
              <a:gd name="connsiteX0" fmla="*/ 0 w 799628"/>
              <a:gd name="connsiteY0" fmla="*/ 68449 h 95818"/>
              <a:gd name="connsiteX1" fmla="*/ 335607 w 799628"/>
              <a:gd name="connsiteY1" fmla="*/ 82012 h 95818"/>
              <a:gd name="connsiteX2" fmla="*/ 457527 w 799628"/>
              <a:gd name="connsiteY2" fmla="*/ 7082 h 95818"/>
              <a:gd name="connsiteX3" fmla="*/ 799628 w 799628"/>
              <a:gd name="connsiteY3" fmla="*/ 32884 h 95818"/>
              <a:gd name="connsiteX0" fmla="*/ 0 w 799628"/>
              <a:gd name="connsiteY0" fmla="*/ 68449 h 101792"/>
              <a:gd name="connsiteX1" fmla="*/ 201967 w 799628"/>
              <a:gd name="connsiteY1" fmla="*/ 93270 h 101792"/>
              <a:gd name="connsiteX2" fmla="*/ 457527 w 799628"/>
              <a:gd name="connsiteY2" fmla="*/ 7082 h 101792"/>
              <a:gd name="connsiteX3" fmla="*/ 799628 w 799628"/>
              <a:gd name="connsiteY3" fmla="*/ 32884 h 101792"/>
              <a:gd name="connsiteX0" fmla="*/ 0 w 799628"/>
              <a:gd name="connsiteY0" fmla="*/ 62106 h 94970"/>
              <a:gd name="connsiteX1" fmla="*/ 201967 w 799628"/>
              <a:gd name="connsiteY1" fmla="*/ 86927 h 94970"/>
              <a:gd name="connsiteX2" fmla="*/ 322155 w 799628"/>
              <a:gd name="connsiteY2" fmla="*/ 7561 h 94970"/>
              <a:gd name="connsiteX3" fmla="*/ 799628 w 799628"/>
              <a:gd name="connsiteY3" fmla="*/ 26541 h 94970"/>
              <a:gd name="connsiteX0" fmla="*/ 0 w 799628"/>
              <a:gd name="connsiteY0" fmla="*/ 62106 h 86927"/>
              <a:gd name="connsiteX1" fmla="*/ 201967 w 799628"/>
              <a:gd name="connsiteY1" fmla="*/ 86927 h 86927"/>
              <a:gd name="connsiteX2" fmla="*/ 322155 w 799628"/>
              <a:gd name="connsiteY2" fmla="*/ 7561 h 86927"/>
              <a:gd name="connsiteX3" fmla="*/ 799628 w 799628"/>
              <a:gd name="connsiteY3" fmla="*/ 26541 h 86927"/>
              <a:gd name="connsiteX0" fmla="*/ 0 w 323782"/>
              <a:gd name="connsiteY0" fmla="*/ 55903 h 489442"/>
              <a:gd name="connsiteX1" fmla="*/ 201967 w 323782"/>
              <a:gd name="connsiteY1" fmla="*/ 80724 h 489442"/>
              <a:gd name="connsiteX2" fmla="*/ 322155 w 323782"/>
              <a:gd name="connsiteY2" fmla="*/ 1358 h 489442"/>
              <a:gd name="connsiteX3" fmla="*/ 55153 w 323782"/>
              <a:gd name="connsiteY3" fmla="*/ 488120 h 489442"/>
              <a:gd name="connsiteX0" fmla="*/ 0 w 388931"/>
              <a:gd name="connsiteY0" fmla="*/ 0 h 446417"/>
              <a:gd name="connsiteX1" fmla="*/ 201967 w 388931"/>
              <a:gd name="connsiteY1" fmla="*/ 24821 h 446417"/>
              <a:gd name="connsiteX2" fmla="*/ 387531 w 388931"/>
              <a:gd name="connsiteY2" fmla="*/ 444809 h 446417"/>
              <a:gd name="connsiteX3" fmla="*/ 55153 w 388931"/>
              <a:gd name="connsiteY3" fmla="*/ 432217 h 446417"/>
              <a:gd name="connsiteX0" fmla="*/ 0 w 450331"/>
              <a:gd name="connsiteY0" fmla="*/ 0 h 446580"/>
              <a:gd name="connsiteX1" fmla="*/ 437435 w 450331"/>
              <a:gd name="connsiteY1" fmla="*/ 69252 h 446580"/>
              <a:gd name="connsiteX2" fmla="*/ 387531 w 450331"/>
              <a:gd name="connsiteY2" fmla="*/ 444809 h 446580"/>
              <a:gd name="connsiteX3" fmla="*/ 55153 w 450331"/>
              <a:gd name="connsiteY3" fmla="*/ 432217 h 446580"/>
              <a:gd name="connsiteX0" fmla="*/ 779986 w 779986"/>
              <a:gd name="connsiteY0" fmla="*/ 32155 h 377475"/>
              <a:gd name="connsiteX1" fmla="*/ 394007 w 779986"/>
              <a:gd name="connsiteY1" fmla="*/ 147 h 377475"/>
              <a:gd name="connsiteX2" fmla="*/ 344103 w 779986"/>
              <a:gd name="connsiteY2" fmla="*/ 375704 h 377475"/>
              <a:gd name="connsiteX3" fmla="*/ 11725 w 779986"/>
              <a:gd name="connsiteY3" fmla="*/ 363112 h 377475"/>
              <a:gd name="connsiteX0" fmla="*/ 779986 w 779986"/>
              <a:gd name="connsiteY0" fmla="*/ 95898 h 440993"/>
              <a:gd name="connsiteX1" fmla="*/ 103279 w 779986"/>
              <a:gd name="connsiteY1" fmla="*/ 127 h 440993"/>
              <a:gd name="connsiteX2" fmla="*/ 344103 w 779986"/>
              <a:gd name="connsiteY2" fmla="*/ 439447 h 440993"/>
              <a:gd name="connsiteX3" fmla="*/ 11725 w 779986"/>
              <a:gd name="connsiteY3" fmla="*/ 426855 h 440993"/>
              <a:gd name="connsiteX0" fmla="*/ 787679 w 787679"/>
              <a:gd name="connsiteY0" fmla="*/ 95893 h 465162"/>
              <a:gd name="connsiteX1" fmla="*/ 110972 w 787679"/>
              <a:gd name="connsiteY1" fmla="*/ 122 h 465162"/>
              <a:gd name="connsiteX2" fmla="*/ 149948 w 787679"/>
              <a:gd name="connsiteY2" fmla="*/ 463687 h 465162"/>
              <a:gd name="connsiteX3" fmla="*/ 19418 w 787679"/>
              <a:gd name="connsiteY3" fmla="*/ 426850 h 465162"/>
              <a:gd name="connsiteX0" fmla="*/ 787679 w 787679"/>
              <a:gd name="connsiteY0" fmla="*/ 2464 h 374048"/>
              <a:gd name="connsiteX1" fmla="*/ 676058 w 787679"/>
              <a:gd name="connsiteY1" fmla="*/ 228061 h 374048"/>
              <a:gd name="connsiteX2" fmla="*/ 149948 w 787679"/>
              <a:gd name="connsiteY2" fmla="*/ 370258 h 374048"/>
              <a:gd name="connsiteX3" fmla="*/ 19418 w 787679"/>
              <a:gd name="connsiteY3" fmla="*/ 333421 h 374048"/>
              <a:gd name="connsiteX0" fmla="*/ 638779 w 638779"/>
              <a:gd name="connsiteY0" fmla="*/ 2464 h 374048"/>
              <a:gd name="connsiteX1" fmla="*/ 527158 w 638779"/>
              <a:gd name="connsiteY1" fmla="*/ 228061 h 374048"/>
              <a:gd name="connsiteX2" fmla="*/ 1048 w 638779"/>
              <a:gd name="connsiteY2" fmla="*/ 370258 h 374048"/>
              <a:gd name="connsiteX3" fmla="*/ 338306 w 638779"/>
              <a:gd name="connsiteY3" fmla="*/ 130403 h 374048"/>
              <a:gd name="connsiteX0" fmla="*/ 300473 w 300473"/>
              <a:gd name="connsiteY0" fmla="*/ 2464 h 231060"/>
              <a:gd name="connsiteX1" fmla="*/ 188852 w 300473"/>
              <a:gd name="connsiteY1" fmla="*/ 228061 h 231060"/>
              <a:gd name="connsiteX2" fmla="*/ 0 w 300473"/>
              <a:gd name="connsiteY2" fmla="*/ 130403 h 231060"/>
              <a:gd name="connsiteX0" fmla="*/ 332719 w 332719"/>
              <a:gd name="connsiteY0" fmla="*/ 2464 h 233227"/>
              <a:gd name="connsiteX1" fmla="*/ 221098 w 332719"/>
              <a:gd name="connsiteY1" fmla="*/ 228061 h 233227"/>
              <a:gd name="connsiteX2" fmla="*/ 0 w 332719"/>
              <a:gd name="connsiteY2" fmla="*/ 178774 h 233227"/>
              <a:gd name="connsiteX0" fmla="*/ 332719 w 332719"/>
              <a:gd name="connsiteY0" fmla="*/ 0 h 230763"/>
              <a:gd name="connsiteX1" fmla="*/ 221098 w 332719"/>
              <a:gd name="connsiteY1" fmla="*/ 225597 h 230763"/>
              <a:gd name="connsiteX2" fmla="*/ 0 w 332719"/>
              <a:gd name="connsiteY2" fmla="*/ 176310 h 230763"/>
              <a:gd name="connsiteX0" fmla="*/ 332719 w 332719"/>
              <a:gd name="connsiteY0" fmla="*/ 0 h 225597"/>
              <a:gd name="connsiteX1" fmla="*/ 221098 w 332719"/>
              <a:gd name="connsiteY1" fmla="*/ 225597 h 225597"/>
              <a:gd name="connsiteX2" fmla="*/ 0 w 332719"/>
              <a:gd name="connsiteY2" fmla="*/ 176310 h 225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2719" h="225597">
                <a:moveTo>
                  <a:pt x="332719" y="0"/>
                </a:moveTo>
                <a:lnTo>
                  <a:pt x="221098" y="225597"/>
                </a:lnTo>
                <a:lnTo>
                  <a:pt x="0" y="176310"/>
                </a:lnTo>
              </a:path>
            </a:pathLst>
          </a:custGeom>
          <a:noFill/>
          <a:ln w="50800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7" name="Espace réservé du contenu 2"/>
          <p:cNvSpPr txBox="1">
            <a:spLocks/>
          </p:cNvSpPr>
          <p:nvPr/>
        </p:nvSpPr>
        <p:spPr>
          <a:xfrm>
            <a:off x="62823" y="475112"/>
            <a:ext cx="8637035" cy="3848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à"/>
            </a:pPr>
            <a:r>
              <a:rPr lang="fr-FR" dirty="0" smtClean="0"/>
              <a:t>Modification du plan de circulation du quartier</a:t>
            </a:r>
          </a:p>
        </p:txBody>
      </p:sp>
    </p:spTree>
    <p:extLst>
      <p:ext uri="{BB962C8B-B14F-4D97-AF65-F5344CB8AC3E}">
        <p14:creationId xmlns:p14="http://schemas.microsoft.com/office/powerpoint/2010/main" val="279109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624" y="155219"/>
            <a:ext cx="7543800" cy="612617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ym typeface="Wingdings" panose="05000000000000000000" pitchFamily="2" charset="2"/>
              </a:rPr>
              <a:t/>
            </a:r>
            <a:br>
              <a:rPr lang="fr-FR" dirty="0" smtClean="0">
                <a:sym typeface="Wingdings" panose="05000000000000000000" pitchFamily="2" charset="2"/>
              </a:rPr>
            </a:br>
            <a:r>
              <a:rPr lang="fr-FR" dirty="0" smtClean="0">
                <a:sym typeface="Wingdings" panose="05000000000000000000" pitchFamily="2" charset="2"/>
              </a:rPr>
              <a:t/>
            </a:r>
            <a:br>
              <a:rPr lang="fr-FR" dirty="0" smtClean="0">
                <a:sym typeface="Wingdings" panose="05000000000000000000" pitchFamily="2" charset="2"/>
              </a:rPr>
            </a:br>
            <a:r>
              <a:rPr lang="fr-FR" dirty="0">
                <a:sym typeface="Wingdings" panose="05000000000000000000" pitchFamily="2" charset="2"/>
              </a:rPr>
              <a:t/>
            </a:r>
            <a:br>
              <a:rPr lang="fr-FR" dirty="0">
                <a:sym typeface="Wingdings" panose="05000000000000000000" pitchFamily="2" charset="2"/>
              </a:rPr>
            </a:br>
            <a:r>
              <a:rPr lang="fr-FR" dirty="0" smtClean="0">
                <a:sym typeface="Wingdings" panose="05000000000000000000" pitchFamily="2" charset="2"/>
              </a:rPr>
              <a:t/>
            </a:r>
            <a:br>
              <a:rPr lang="fr-FR" dirty="0" smtClean="0">
                <a:sym typeface="Wingdings" panose="05000000000000000000" pitchFamily="2" charset="2"/>
              </a:rPr>
            </a:br>
            <a:r>
              <a:rPr lang="fr-FR" dirty="0" smtClean="0">
                <a:sym typeface="Wingdings" panose="05000000000000000000" pitchFamily="2" charset="2"/>
              </a:rPr>
              <a:t/>
            </a:r>
            <a:br>
              <a:rPr lang="fr-FR" dirty="0" smtClean="0">
                <a:sym typeface="Wingdings" panose="05000000000000000000" pitchFamily="2" charset="2"/>
              </a:rPr>
            </a:br>
            <a:r>
              <a:rPr lang="fr-FR" dirty="0">
                <a:sym typeface="Wingdings" panose="05000000000000000000" pitchFamily="2" charset="2"/>
              </a:rPr>
              <a:t/>
            </a:r>
            <a:br>
              <a:rPr lang="fr-FR" dirty="0">
                <a:sym typeface="Wingdings" panose="05000000000000000000" pitchFamily="2" charset="2"/>
              </a:rPr>
            </a:br>
            <a:r>
              <a:rPr lang="fr-FR" dirty="0" smtClean="0">
                <a:sym typeface="Wingdings" panose="05000000000000000000" pitchFamily="2" charset="2"/>
              </a:rPr>
              <a:t/>
            </a:r>
            <a:br>
              <a:rPr lang="fr-FR" dirty="0" smtClean="0">
                <a:sym typeface="Wingdings" panose="05000000000000000000" pitchFamily="2" charset="2"/>
              </a:rPr>
            </a:br>
            <a:r>
              <a:rPr lang="fr-FR" dirty="0">
                <a:sym typeface="Wingdings" panose="05000000000000000000" pitchFamily="2" charset="2"/>
              </a:rPr>
              <a:t/>
            </a:r>
            <a:br>
              <a:rPr lang="fr-FR" dirty="0">
                <a:sym typeface="Wingdings" panose="05000000000000000000" pitchFamily="2" charset="2"/>
              </a:rPr>
            </a:br>
            <a:r>
              <a:rPr lang="fr-FR" dirty="0" smtClean="0">
                <a:sym typeface="Wingdings" panose="05000000000000000000" pitchFamily="2" charset="2"/>
              </a:rPr>
              <a:t/>
            </a:r>
            <a:br>
              <a:rPr lang="fr-FR" dirty="0" smtClean="0">
                <a:sym typeface="Wingdings" panose="05000000000000000000" pitchFamily="2" charset="2"/>
              </a:rPr>
            </a:br>
            <a:r>
              <a:rPr lang="fr-FR" dirty="0">
                <a:sym typeface="Wingdings" panose="05000000000000000000" pitchFamily="2" charset="2"/>
              </a:rPr>
              <a:t/>
            </a:r>
            <a:br>
              <a:rPr lang="fr-FR" dirty="0">
                <a:sym typeface="Wingdings" panose="05000000000000000000" pitchFamily="2" charset="2"/>
              </a:rPr>
            </a:br>
            <a:r>
              <a:rPr lang="fr-FR" dirty="0">
                <a:sym typeface="Wingdings" panose="05000000000000000000" pitchFamily="2" charset="2"/>
              </a:rPr>
              <a:t/>
            </a:r>
            <a:br>
              <a:rPr lang="fr-FR" dirty="0">
                <a:sym typeface="Wingdings" panose="05000000000000000000" pitchFamily="2" charset="2"/>
              </a:rPr>
            </a:br>
            <a:r>
              <a:rPr lang="fr-FR" dirty="0" smtClean="0">
                <a:sym typeface="Wingdings" panose="05000000000000000000" pitchFamily="2" charset="2"/>
              </a:rPr>
              <a:t>Réaménager le cours Sextius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46389-FA0F-4B58-8A6C-8D64B09F8DD6}" type="slidenum">
              <a:rPr lang="fr-FR" smtClean="0"/>
              <a:t>15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58168"/>
            <a:ext cx="4176464" cy="261446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1" r="15733" b="13031"/>
          <a:stretch/>
        </p:blipFill>
        <p:spPr>
          <a:xfrm rot="10800000">
            <a:off x="5457035" y="958168"/>
            <a:ext cx="2952328" cy="317003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5618" y="4052603"/>
            <a:ext cx="3168352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85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46389-FA0F-4B58-8A6C-8D64B09F8DD6}" type="slidenum">
              <a:rPr lang="fr-FR" smtClean="0"/>
              <a:t>16</a:t>
            </a:fld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47289"/>
            <a:ext cx="8221667" cy="5812497"/>
          </a:xfrm>
        </p:spPr>
      </p:pic>
    </p:spTree>
    <p:extLst>
      <p:ext uri="{BB962C8B-B14F-4D97-AF65-F5344CB8AC3E}">
        <p14:creationId xmlns:p14="http://schemas.microsoft.com/office/powerpoint/2010/main" val="3364009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16632"/>
            <a:ext cx="8759439" cy="6192688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46389-FA0F-4B58-8A6C-8D64B09F8DD6}" type="slidenum">
              <a:rPr lang="fr-FR" smtClean="0"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8246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632"/>
            <a:ext cx="8393725" cy="5934137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46389-FA0F-4B58-8A6C-8D64B09F8DD6}" type="slidenum">
              <a:rPr lang="fr-FR" smtClean="0"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9934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0040"/>
            <a:ext cx="9144000" cy="5184262"/>
          </a:xfrm>
          <a:prstGeom prst="rect">
            <a:avLst/>
          </a:prstGeom>
        </p:spPr>
      </p:pic>
      <p:sp>
        <p:nvSpPr>
          <p:cNvPr id="74" name="Titre 2"/>
          <p:cNvSpPr txBox="1">
            <a:spLocks/>
          </p:cNvSpPr>
          <p:nvPr/>
        </p:nvSpPr>
        <p:spPr>
          <a:xfrm>
            <a:off x="-2" y="-6825"/>
            <a:ext cx="9144000" cy="395416"/>
          </a:xfrm>
          <a:prstGeom prst="rect">
            <a:avLst/>
          </a:prstGeom>
          <a:gradFill flip="none" rotWithShape="1">
            <a:gsLst>
              <a:gs pos="2000">
                <a:schemeClr val="accent1">
                  <a:lumMod val="4000"/>
                  <a:lumOff val="96000"/>
                </a:schemeClr>
              </a:gs>
              <a:gs pos="41000">
                <a:schemeClr val="accent1">
                  <a:lumMod val="45000"/>
                  <a:lumOff val="55000"/>
                </a:schemeClr>
              </a:gs>
              <a:gs pos="46000">
                <a:srgbClr val="B0C6E1"/>
              </a:gs>
              <a:gs pos="35000">
                <a:srgbClr val="B0C6E1"/>
              </a:gs>
              <a:gs pos="77000">
                <a:schemeClr val="accent1">
                  <a:lumMod val="75000"/>
                </a:schemeClr>
              </a:gs>
            </a:gsLst>
            <a:lin ang="0" scaled="1"/>
            <a:tileRect/>
          </a:gradFill>
          <a:effectLst>
            <a:glow rad="127000">
              <a:schemeClr val="accent1">
                <a:alpha val="0"/>
              </a:schemeClr>
            </a:glow>
            <a:outerShdw sx="1000" sy="1000" algn="ctr" rotWithShape="0">
              <a:srgbClr val="000000"/>
            </a:outerShdw>
            <a:reflection stA="0" endPos="65000" dist="50800" dir="5400000" sy="-100000" algn="bl" rotWithShape="0"/>
          </a:effectLst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Profil en travers du Bd de la République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853671" y="44624"/>
            <a:ext cx="1300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ETAT DES LIEUX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30269" y="4497978"/>
            <a:ext cx="817531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smtClean="0"/>
              <a:t>Voie bus</a:t>
            </a:r>
          </a:p>
          <a:p>
            <a:pPr algn="ctr"/>
            <a:r>
              <a:rPr lang="fr-FR" sz="1400" b="1" dirty="0" smtClean="0"/>
              <a:t>vélos</a:t>
            </a:r>
            <a:endParaRPr lang="fr-FR" sz="1400" b="1" dirty="0"/>
          </a:p>
        </p:txBody>
      </p:sp>
      <p:sp>
        <p:nvSpPr>
          <p:cNvPr id="5" name="Forme libre 4"/>
          <p:cNvSpPr/>
          <p:nvPr/>
        </p:nvSpPr>
        <p:spPr>
          <a:xfrm>
            <a:off x="1447800" y="3937046"/>
            <a:ext cx="914400" cy="428625"/>
          </a:xfrm>
          <a:custGeom>
            <a:avLst/>
            <a:gdLst>
              <a:gd name="connsiteX0" fmla="*/ 914400 w 914400"/>
              <a:gd name="connsiteY0" fmla="*/ 0 h 428625"/>
              <a:gd name="connsiteX1" fmla="*/ 0 w 914400"/>
              <a:gd name="connsiteY1" fmla="*/ 428625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400" h="428625">
                <a:moveTo>
                  <a:pt x="914400" y="0"/>
                </a:moveTo>
                <a:lnTo>
                  <a:pt x="0" y="428625"/>
                </a:lnTo>
              </a:path>
            </a:pathLst>
          </a:custGeom>
          <a:noFill/>
          <a:ln w="50800"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Forme libre 8"/>
          <p:cNvSpPr/>
          <p:nvPr/>
        </p:nvSpPr>
        <p:spPr>
          <a:xfrm rot="20219548">
            <a:off x="2503587" y="4001334"/>
            <a:ext cx="914400" cy="428625"/>
          </a:xfrm>
          <a:custGeom>
            <a:avLst/>
            <a:gdLst>
              <a:gd name="connsiteX0" fmla="*/ 914400 w 914400"/>
              <a:gd name="connsiteY0" fmla="*/ 0 h 428625"/>
              <a:gd name="connsiteX1" fmla="*/ 0 w 914400"/>
              <a:gd name="connsiteY1" fmla="*/ 428625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400" h="428625">
                <a:moveTo>
                  <a:pt x="914400" y="0"/>
                </a:moveTo>
                <a:lnTo>
                  <a:pt x="0" y="428625"/>
                </a:lnTo>
              </a:path>
            </a:pathLst>
          </a:custGeom>
          <a:noFill/>
          <a:ln w="50800"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2143256" y="4651866"/>
            <a:ext cx="73417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Voie VL</a:t>
            </a:r>
            <a:endParaRPr lang="fr-FR" sz="1400" b="1" dirty="0"/>
          </a:p>
        </p:txBody>
      </p:sp>
      <p:sp>
        <p:nvSpPr>
          <p:cNvPr id="11" name="Forme libre 10"/>
          <p:cNvSpPr/>
          <p:nvPr/>
        </p:nvSpPr>
        <p:spPr>
          <a:xfrm rot="6625037">
            <a:off x="3799312" y="4128613"/>
            <a:ext cx="914400" cy="428625"/>
          </a:xfrm>
          <a:custGeom>
            <a:avLst/>
            <a:gdLst>
              <a:gd name="connsiteX0" fmla="*/ 914400 w 914400"/>
              <a:gd name="connsiteY0" fmla="*/ 0 h 428625"/>
              <a:gd name="connsiteX1" fmla="*/ 0 w 914400"/>
              <a:gd name="connsiteY1" fmla="*/ 428625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400" h="428625">
                <a:moveTo>
                  <a:pt x="914400" y="0"/>
                </a:moveTo>
                <a:lnTo>
                  <a:pt x="0" y="428625"/>
                </a:lnTo>
              </a:path>
            </a:pathLst>
          </a:custGeom>
          <a:noFill/>
          <a:ln w="50800"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3947870" y="4927457"/>
            <a:ext cx="73417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Voie VL</a:t>
            </a:r>
            <a:endParaRPr lang="fr-FR" sz="1400" b="1" dirty="0"/>
          </a:p>
        </p:txBody>
      </p:sp>
      <p:sp>
        <p:nvSpPr>
          <p:cNvPr id="13" name="Forme libre 12"/>
          <p:cNvSpPr/>
          <p:nvPr/>
        </p:nvSpPr>
        <p:spPr>
          <a:xfrm rot="5208288">
            <a:off x="5104030" y="4088200"/>
            <a:ext cx="914400" cy="428625"/>
          </a:xfrm>
          <a:custGeom>
            <a:avLst/>
            <a:gdLst>
              <a:gd name="connsiteX0" fmla="*/ 914400 w 914400"/>
              <a:gd name="connsiteY0" fmla="*/ 0 h 428625"/>
              <a:gd name="connsiteX1" fmla="*/ 0 w 914400"/>
              <a:gd name="connsiteY1" fmla="*/ 428625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400" h="428625">
                <a:moveTo>
                  <a:pt x="914400" y="0"/>
                </a:moveTo>
                <a:lnTo>
                  <a:pt x="0" y="428625"/>
                </a:lnTo>
              </a:path>
            </a:pathLst>
          </a:custGeom>
          <a:noFill/>
          <a:ln w="50800"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5536167" y="4770948"/>
            <a:ext cx="817531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smtClean="0"/>
              <a:t>Voie bus</a:t>
            </a:r>
          </a:p>
          <a:p>
            <a:pPr algn="ctr"/>
            <a:r>
              <a:rPr lang="fr-FR" sz="1400" b="1" dirty="0" smtClean="0"/>
              <a:t>vélos</a:t>
            </a:r>
            <a:endParaRPr lang="fr-FR" sz="1400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357478" y="5644037"/>
            <a:ext cx="8429039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Le profil en travers du Bd de la République est de 2 voies par sens dont 1 voie réservée aux bus et vélos.</a:t>
            </a:r>
          </a:p>
          <a:p>
            <a:r>
              <a:rPr lang="fr-FR" sz="1400" b="1" dirty="0" smtClean="0"/>
              <a:t>La largeur de chaque voie est étroite et la voie bus est parfois utilisée comme double file pour le stationnement.</a:t>
            </a:r>
          </a:p>
          <a:p>
            <a:r>
              <a:rPr lang="fr-FR" sz="1400" b="1" dirty="0" smtClean="0"/>
              <a:t>Le fonctionnement de l’axe n’est pas une véritable 2x2 voies.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244142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65562" y="2086893"/>
            <a:ext cx="7543801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sz="2400" dirty="0" smtClean="0"/>
              <a:t> Contexte de l’opération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400" dirty="0" smtClean="0"/>
              <a:t> Les </a:t>
            </a:r>
            <a:r>
              <a:rPr lang="fr-FR" sz="2400" dirty="0"/>
              <a:t>modalités de la </a:t>
            </a:r>
            <a:r>
              <a:rPr lang="fr-FR" sz="2400" dirty="0" smtClean="0"/>
              <a:t>concertation</a:t>
            </a:r>
            <a:endParaRPr lang="fr-FR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fr-FR" sz="2400" dirty="0" smtClean="0"/>
              <a:t>Les enjeux d’aménagement du quartier Faubourg en lien avec les mobilités douces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400" dirty="0"/>
              <a:t>Vos attentes et questionnements</a:t>
            </a:r>
          </a:p>
          <a:p>
            <a:pPr>
              <a:buFont typeface="Arial" panose="020B0604020202020204" pitchFamily="34" charset="0"/>
              <a:buChar char="•"/>
            </a:pPr>
            <a:endParaRPr lang="fr-FR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fr-FR" sz="24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46389-FA0F-4B58-8A6C-8D64B09F8DD6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192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685001"/>
            <a:ext cx="7378846" cy="586661"/>
          </a:xfrm>
        </p:spPr>
        <p:txBody>
          <a:bodyPr>
            <a:normAutofit/>
          </a:bodyPr>
          <a:lstStyle/>
          <a:p>
            <a:r>
              <a:rPr lang="fr-FR" sz="3600" b="1" dirty="0"/>
              <a:t>Les différents principes d’aménagements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2132856"/>
            <a:ext cx="4968551" cy="367240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b="1" dirty="0">
                <a:solidFill>
                  <a:srgbClr val="0070C0"/>
                </a:solidFill>
              </a:rPr>
              <a:t>R</a:t>
            </a:r>
            <a:r>
              <a:rPr lang="fr-FR" b="1" dirty="0" smtClean="0">
                <a:solidFill>
                  <a:srgbClr val="0070C0"/>
                </a:solidFill>
              </a:rPr>
              <a:t>evaloriser le Boulevard,</a:t>
            </a:r>
          </a:p>
          <a:p>
            <a:pPr marL="457200" indent="-457200">
              <a:buFont typeface="+mj-lt"/>
              <a:buAutoNum type="arabicPeriod"/>
            </a:pPr>
            <a:r>
              <a:rPr lang="fr-FR" b="1" dirty="0">
                <a:solidFill>
                  <a:srgbClr val="0070C0"/>
                </a:solidFill>
              </a:rPr>
              <a:t>Maintenir et renforcer </a:t>
            </a:r>
            <a:r>
              <a:rPr lang="fr-FR" b="1" dirty="0" smtClean="0">
                <a:solidFill>
                  <a:srgbClr val="0070C0"/>
                </a:solidFill>
              </a:rPr>
              <a:t>les </a:t>
            </a:r>
            <a:r>
              <a:rPr lang="fr-FR" b="1" dirty="0">
                <a:solidFill>
                  <a:srgbClr val="0070C0"/>
                </a:solidFill>
              </a:rPr>
              <a:t>espaces verts existants, </a:t>
            </a:r>
          </a:p>
          <a:p>
            <a:pPr marL="457200" indent="-457200">
              <a:buFont typeface="+mj-lt"/>
              <a:buAutoNum type="arabicPeriod"/>
            </a:pPr>
            <a:r>
              <a:rPr lang="fr-FR" b="1" dirty="0" smtClean="0">
                <a:solidFill>
                  <a:srgbClr val="0070C0"/>
                </a:solidFill>
              </a:rPr>
              <a:t>Restructurer les aménagements en fonction des différents usages (bus, vélos,…),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100" b="1" dirty="0" smtClean="0">
                <a:solidFill>
                  <a:srgbClr val="0070C0"/>
                </a:solidFill>
              </a:rPr>
              <a:t>Elargir les trottoirs,</a:t>
            </a:r>
            <a:endParaRPr lang="fr-FR" sz="2100" b="1" dirty="0">
              <a:solidFill>
                <a:srgbClr val="0070C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2100" b="1" dirty="0" smtClean="0">
                <a:solidFill>
                  <a:srgbClr val="0070C0"/>
                </a:solidFill>
              </a:rPr>
              <a:t>Rétablir les aménagements cyclables,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100" b="1" dirty="0">
                <a:solidFill>
                  <a:srgbClr val="0070C0"/>
                </a:solidFill>
              </a:rPr>
              <a:t>Limiter l’impact sur le </a:t>
            </a:r>
            <a:r>
              <a:rPr lang="fr-FR" sz="2100" b="1" dirty="0" smtClean="0">
                <a:solidFill>
                  <a:srgbClr val="0070C0"/>
                </a:solidFill>
              </a:rPr>
              <a:t>stationnement</a:t>
            </a:r>
            <a:r>
              <a:rPr lang="fr-FR" sz="2100" b="1" dirty="0">
                <a:solidFill>
                  <a:srgbClr val="0070C0"/>
                </a:solidFill>
              </a:rPr>
              <a:t>.</a:t>
            </a:r>
            <a:r>
              <a:rPr lang="fr-FR" sz="2100" b="1" dirty="0" smtClean="0">
                <a:solidFill>
                  <a:srgbClr val="0070C0"/>
                </a:solidFill>
              </a:rPr>
              <a:t> </a:t>
            </a:r>
            <a:endParaRPr lang="fr-FR" sz="2100" b="1" dirty="0">
              <a:solidFill>
                <a:srgbClr val="0070C0"/>
              </a:solidFill>
            </a:endParaRPr>
          </a:p>
          <a:p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46389-FA0F-4B58-8A6C-8D64B09F8DD6}" type="slidenum">
              <a:rPr lang="fr-FR" smtClean="0"/>
              <a:t>20</a:t>
            </a:fld>
            <a:endParaRPr lang="fr-FR" dirty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5347412" y="1741942"/>
            <a:ext cx="3096344" cy="4495369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endParaRPr lang="fr-FR" dirty="0" smtClean="0">
              <a:solidFill>
                <a:srgbClr val="FF0000"/>
              </a:solidFill>
            </a:endParaRPr>
          </a:p>
          <a:p>
            <a:pPr marL="0" indent="0">
              <a:buFont typeface="Calibri" panose="020F0502020204030204" pitchFamily="34" charset="0"/>
              <a:buNone/>
            </a:pPr>
            <a:r>
              <a:rPr lang="fr-FR" b="1" dirty="0" smtClean="0">
                <a:solidFill>
                  <a:srgbClr val="0070C0"/>
                </a:solidFill>
              </a:rPr>
              <a:t>Solution 1 et 2 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70C0"/>
                </a:solidFill>
              </a:rPr>
              <a:t> Aménagement en chicane,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70C0"/>
                </a:solidFill>
              </a:rPr>
              <a:t> Voie mixte BUS VL en double sens,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70C0"/>
                </a:solidFill>
              </a:rPr>
              <a:t> Voie dédiée BUS en entrée de carrefour.</a:t>
            </a:r>
          </a:p>
          <a:p>
            <a:pPr marL="0" indent="0">
              <a:buFont typeface="Calibri" panose="020F0502020204030204" pitchFamily="34" charset="0"/>
              <a:buNone/>
            </a:pPr>
            <a:endParaRPr lang="fr-FR" dirty="0" smtClean="0">
              <a:solidFill>
                <a:srgbClr val="0070C0"/>
              </a:solidFill>
            </a:endParaRPr>
          </a:p>
          <a:p>
            <a:pPr marL="0" indent="0">
              <a:buFont typeface="Calibri" panose="020F0502020204030204" pitchFamily="34" charset="0"/>
              <a:buNone/>
            </a:pPr>
            <a:r>
              <a:rPr lang="fr-FR" b="1" dirty="0" smtClean="0">
                <a:solidFill>
                  <a:srgbClr val="0070C0"/>
                </a:solidFill>
              </a:rPr>
              <a:t>Solution 3 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70C0"/>
                </a:solidFill>
              </a:rPr>
              <a:t> Aménagement linéaire,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70C0"/>
                </a:solidFill>
              </a:rPr>
              <a:t>Sens unique VL,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70C0"/>
                </a:solidFill>
              </a:rPr>
              <a:t>Voie mixte BUS Vélo en double sens.</a:t>
            </a:r>
          </a:p>
          <a:p>
            <a:endParaRPr lang="fr-FR" dirty="0" smtClean="0">
              <a:solidFill>
                <a:srgbClr val="FF0000"/>
              </a:solidFill>
            </a:endParaRPr>
          </a:p>
          <a:p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56212" y="30055"/>
            <a:ext cx="1895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Bd de la République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65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36778"/>
            <a:ext cx="8487642" cy="6000534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46389-FA0F-4B58-8A6C-8D64B09F8DD6}" type="slidenum">
              <a:rPr lang="fr-FR" smtClean="0"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45741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475617" y="-890953"/>
            <a:ext cx="6192761" cy="9144000"/>
          </a:xfrm>
          <a:prstGeom prst="rect">
            <a:avLst/>
          </a:prstGeom>
        </p:spPr>
      </p:pic>
      <p:sp>
        <p:nvSpPr>
          <p:cNvPr id="74" name="Titre 2"/>
          <p:cNvSpPr txBox="1">
            <a:spLocks/>
          </p:cNvSpPr>
          <p:nvPr/>
        </p:nvSpPr>
        <p:spPr>
          <a:xfrm>
            <a:off x="-2" y="-6825"/>
            <a:ext cx="9144000" cy="395416"/>
          </a:xfrm>
          <a:prstGeom prst="rect">
            <a:avLst/>
          </a:prstGeom>
          <a:gradFill flip="none" rotWithShape="1">
            <a:gsLst>
              <a:gs pos="2000">
                <a:schemeClr val="accent1">
                  <a:lumMod val="4000"/>
                  <a:lumOff val="96000"/>
                </a:schemeClr>
              </a:gs>
              <a:gs pos="41000">
                <a:schemeClr val="accent1">
                  <a:lumMod val="45000"/>
                  <a:lumOff val="55000"/>
                </a:schemeClr>
              </a:gs>
              <a:gs pos="46000">
                <a:srgbClr val="B0C6E1"/>
              </a:gs>
              <a:gs pos="35000">
                <a:srgbClr val="B0C6E1"/>
              </a:gs>
              <a:gs pos="77000">
                <a:schemeClr val="accent1">
                  <a:lumMod val="75000"/>
                </a:schemeClr>
              </a:gs>
            </a:gsLst>
            <a:lin ang="0" scaled="1"/>
            <a:tileRect/>
          </a:gradFill>
          <a:effectLst>
            <a:glow rad="127000">
              <a:schemeClr val="accent1">
                <a:alpha val="0"/>
              </a:schemeClr>
            </a:glow>
            <a:outerShdw sx="1000" sy="1000" algn="ctr" rotWithShape="0">
              <a:srgbClr val="000000"/>
            </a:outerShdw>
            <a:reflection stA="0" endPos="65000" dist="50800" dir="5400000" sy="-100000" algn="bl" rotWithShape="0"/>
          </a:effectLst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Solution 1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251520" y="5733256"/>
            <a:ext cx="5529655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 smtClean="0"/>
              <a:t>La chaussée circulée du Bd de la République est réduite :</a:t>
            </a:r>
          </a:p>
          <a:p>
            <a:pPr marL="285750" indent="-285750">
              <a:buFontTx/>
              <a:buChar char="-"/>
            </a:pPr>
            <a:r>
              <a:rPr lang="fr-FR" sz="1400" dirty="0" smtClean="0"/>
              <a:t>1 voie mixte bus et VL par sens.</a:t>
            </a:r>
          </a:p>
          <a:p>
            <a:pPr marL="285750" indent="-285750">
              <a:buFontTx/>
              <a:buChar char="-"/>
            </a:pPr>
            <a:r>
              <a:rPr lang="fr-FR" sz="1400" dirty="0" smtClean="0"/>
              <a:t>1 couloir d’approche pour les bus sur 160m vers le carrefour Mandela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1</a:t>
            </a:r>
            <a:r>
              <a:rPr lang="fr-FR" sz="1400" dirty="0" smtClean="0"/>
              <a:t> piste cyclable bidirectionnelle côté sud</a:t>
            </a:r>
          </a:p>
        </p:txBody>
      </p:sp>
      <p:sp>
        <p:nvSpPr>
          <p:cNvPr id="4" name="Ellipse 3"/>
          <p:cNvSpPr/>
          <p:nvPr/>
        </p:nvSpPr>
        <p:spPr>
          <a:xfrm>
            <a:off x="1691680" y="2633389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llipse 7"/>
          <p:cNvSpPr/>
          <p:nvPr/>
        </p:nvSpPr>
        <p:spPr>
          <a:xfrm>
            <a:off x="2872331" y="334444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Ellipse 8"/>
          <p:cNvSpPr/>
          <p:nvPr/>
        </p:nvSpPr>
        <p:spPr>
          <a:xfrm>
            <a:off x="2195736" y="2916210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Ellipse 9"/>
          <p:cNvSpPr/>
          <p:nvPr/>
        </p:nvSpPr>
        <p:spPr>
          <a:xfrm>
            <a:off x="1187624" y="2348880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Ellipse 12"/>
          <p:cNvSpPr/>
          <p:nvPr/>
        </p:nvSpPr>
        <p:spPr>
          <a:xfrm>
            <a:off x="4788024" y="405960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Ellipse 13"/>
          <p:cNvSpPr/>
          <p:nvPr/>
        </p:nvSpPr>
        <p:spPr>
          <a:xfrm>
            <a:off x="4004121" y="3609039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Ellipse 16"/>
          <p:cNvSpPr/>
          <p:nvPr/>
        </p:nvSpPr>
        <p:spPr>
          <a:xfrm>
            <a:off x="5991745" y="508518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Ellipse 17"/>
          <p:cNvSpPr/>
          <p:nvPr/>
        </p:nvSpPr>
        <p:spPr>
          <a:xfrm>
            <a:off x="6588224" y="5425275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Ellipse 21"/>
          <p:cNvSpPr/>
          <p:nvPr/>
        </p:nvSpPr>
        <p:spPr>
          <a:xfrm>
            <a:off x="2195736" y="5393165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359369" y="5249584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Place de stationnement commerce</a:t>
            </a:r>
          </a:p>
          <a:p>
            <a:r>
              <a:rPr lang="fr-FR" sz="1200" dirty="0" smtClean="0"/>
              <a:t>(livraison + arrêt minute)</a:t>
            </a:r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2549441" y="4438853"/>
            <a:ext cx="1150211" cy="646331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Poche de stationnement</a:t>
            </a:r>
          </a:p>
          <a:p>
            <a:pPr algn="ctr"/>
            <a:r>
              <a:rPr lang="fr-FR" sz="1200" dirty="0"/>
              <a:t>t</a:t>
            </a:r>
            <a:r>
              <a:rPr lang="fr-FR" sz="1200" dirty="0" smtClean="0"/>
              <a:t>out usage</a:t>
            </a:r>
            <a:endParaRPr lang="fr-FR" sz="1200" dirty="0"/>
          </a:p>
        </p:txBody>
      </p:sp>
      <p:sp>
        <p:nvSpPr>
          <p:cNvPr id="28" name="ZoneTexte 27"/>
          <p:cNvSpPr txBox="1"/>
          <p:nvPr/>
        </p:nvSpPr>
        <p:spPr>
          <a:xfrm>
            <a:off x="6013118" y="3429889"/>
            <a:ext cx="1150211" cy="646331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Poche de stationnement</a:t>
            </a:r>
          </a:p>
          <a:p>
            <a:pPr algn="ctr"/>
            <a:r>
              <a:rPr lang="fr-FR" sz="1200" dirty="0"/>
              <a:t>t</a:t>
            </a:r>
            <a:r>
              <a:rPr lang="fr-FR" sz="1200" dirty="0" smtClean="0"/>
              <a:t>out usage</a:t>
            </a:r>
            <a:endParaRPr lang="fr-FR" sz="1200" dirty="0"/>
          </a:p>
        </p:txBody>
      </p:sp>
      <p:cxnSp>
        <p:nvCxnSpPr>
          <p:cNvPr id="29" name="Connecteur droit avec flèche 28"/>
          <p:cNvCxnSpPr>
            <a:stCxn id="28" idx="2"/>
          </p:cNvCxnSpPr>
          <p:nvPr/>
        </p:nvCxnSpPr>
        <p:spPr>
          <a:xfrm flipH="1">
            <a:off x="6452211" y="4076220"/>
            <a:ext cx="136013" cy="10473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/>
          <p:cNvSpPr/>
          <p:nvPr/>
        </p:nvSpPr>
        <p:spPr>
          <a:xfrm rot="1820619">
            <a:off x="3440573" y="4167620"/>
            <a:ext cx="2176784" cy="599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Ellipse 26"/>
          <p:cNvSpPr/>
          <p:nvPr/>
        </p:nvSpPr>
        <p:spPr>
          <a:xfrm rot="1820619">
            <a:off x="5695802" y="5110689"/>
            <a:ext cx="1440120" cy="673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Ellipse 14"/>
          <p:cNvSpPr/>
          <p:nvPr/>
        </p:nvSpPr>
        <p:spPr>
          <a:xfrm>
            <a:off x="6132784" y="4908647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Ellipse 15"/>
          <p:cNvSpPr/>
          <p:nvPr/>
        </p:nvSpPr>
        <p:spPr>
          <a:xfrm>
            <a:off x="6630292" y="518322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Ellipse 10"/>
          <p:cNvSpPr/>
          <p:nvPr/>
        </p:nvSpPr>
        <p:spPr>
          <a:xfrm>
            <a:off x="3844875" y="378619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Ellipse 11"/>
          <p:cNvSpPr/>
          <p:nvPr/>
        </p:nvSpPr>
        <p:spPr>
          <a:xfrm>
            <a:off x="4283968" y="404326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Ellipse 18"/>
          <p:cNvSpPr/>
          <p:nvPr/>
        </p:nvSpPr>
        <p:spPr>
          <a:xfrm>
            <a:off x="4719538" y="4255679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Ellipse 20"/>
          <p:cNvSpPr/>
          <p:nvPr/>
        </p:nvSpPr>
        <p:spPr>
          <a:xfrm>
            <a:off x="5148064" y="4538849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5" name="Connecteur droit avec flèche 24"/>
          <p:cNvCxnSpPr/>
          <p:nvPr/>
        </p:nvCxnSpPr>
        <p:spPr>
          <a:xfrm flipV="1">
            <a:off x="3699652" y="4203620"/>
            <a:ext cx="872345" cy="4072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248927" y="19259"/>
            <a:ext cx="1895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dirty="0">
                <a:solidFill>
                  <a:schemeClr val="bg1"/>
                </a:solidFill>
                <a:latin typeface="Arial Narrow" panose="020B0606020202030204" pitchFamily="34" charset="0"/>
              </a:rPr>
              <a:t>Bd de la République</a:t>
            </a:r>
            <a:endParaRPr lang="fr-FR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47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462465" y="-1020194"/>
            <a:ext cx="6172943" cy="9119776"/>
          </a:xfrm>
          <a:prstGeom prst="rect">
            <a:avLst/>
          </a:prstGeom>
        </p:spPr>
      </p:pic>
      <p:sp>
        <p:nvSpPr>
          <p:cNvPr id="74" name="Titre 2"/>
          <p:cNvSpPr txBox="1">
            <a:spLocks/>
          </p:cNvSpPr>
          <p:nvPr/>
        </p:nvSpPr>
        <p:spPr>
          <a:xfrm>
            <a:off x="-2" y="-6825"/>
            <a:ext cx="9144000" cy="395416"/>
          </a:xfrm>
          <a:prstGeom prst="rect">
            <a:avLst/>
          </a:prstGeom>
          <a:gradFill flip="none" rotWithShape="1">
            <a:gsLst>
              <a:gs pos="2000">
                <a:schemeClr val="accent1">
                  <a:lumMod val="4000"/>
                  <a:lumOff val="96000"/>
                </a:schemeClr>
              </a:gs>
              <a:gs pos="41000">
                <a:schemeClr val="accent1">
                  <a:lumMod val="45000"/>
                  <a:lumOff val="55000"/>
                </a:schemeClr>
              </a:gs>
              <a:gs pos="46000">
                <a:srgbClr val="B0C6E1"/>
              </a:gs>
              <a:gs pos="35000">
                <a:srgbClr val="B0C6E1"/>
              </a:gs>
              <a:gs pos="77000">
                <a:schemeClr val="accent1">
                  <a:lumMod val="75000"/>
                </a:schemeClr>
              </a:gs>
            </a:gsLst>
            <a:lin ang="0" scaled="1"/>
            <a:tileRect/>
          </a:gradFill>
          <a:effectLst>
            <a:glow rad="127000">
              <a:schemeClr val="accent1">
                <a:alpha val="0"/>
              </a:schemeClr>
            </a:glow>
            <a:outerShdw sx="1000" sy="1000" algn="ctr" rotWithShape="0">
              <a:srgbClr val="000000"/>
            </a:outerShdw>
            <a:reflection stA="0" endPos="65000" dist="50800" dir="5400000" sy="-100000" algn="bl" rotWithShape="0"/>
          </a:effectLst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Solution 2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912" y="2636912"/>
            <a:ext cx="103296" cy="14653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-10952" y="5456615"/>
            <a:ext cx="6301982" cy="11695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 smtClean="0"/>
              <a:t>La chaussée circulée du Bd de la République est réduite :</a:t>
            </a:r>
          </a:p>
          <a:p>
            <a:pPr marL="285750" indent="-285750">
              <a:buFontTx/>
              <a:buChar char="-"/>
            </a:pPr>
            <a:r>
              <a:rPr lang="fr-FR" sz="1400" dirty="0" smtClean="0"/>
              <a:t>1 voie mixte bus et VL par sens.</a:t>
            </a:r>
          </a:p>
          <a:p>
            <a:pPr marL="285750" indent="-285750">
              <a:buFontTx/>
              <a:buChar char="-"/>
            </a:pPr>
            <a:r>
              <a:rPr lang="fr-FR" sz="1400" dirty="0" smtClean="0"/>
              <a:t>1 couloir d’approche pour les bus sur 160m vers le carrefour Mandela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1 couloir d’approche pour les bus sur </a:t>
            </a:r>
            <a:r>
              <a:rPr lang="fr-FR" sz="1400" dirty="0" smtClean="0"/>
              <a:t>80m </a:t>
            </a:r>
            <a:r>
              <a:rPr lang="fr-FR" sz="1400" dirty="0"/>
              <a:t>vers le carrefour </a:t>
            </a:r>
            <a:r>
              <a:rPr lang="fr-FR" sz="1400" dirty="0" smtClean="0"/>
              <a:t>avec le Cours Sextius</a:t>
            </a:r>
            <a:endParaRPr lang="fr-FR" sz="1400" dirty="0"/>
          </a:p>
          <a:p>
            <a:pPr marL="285750" indent="-285750">
              <a:buFontTx/>
              <a:buChar char="-"/>
            </a:pPr>
            <a:r>
              <a:rPr lang="fr-FR" sz="1400" dirty="0" smtClean="0"/>
              <a:t>1 piste cyclable par sens de circulation</a:t>
            </a:r>
          </a:p>
        </p:txBody>
      </p:sp>
      <p:sp>
        <p:nvSpPr>
          <p:cNvPr id="8" name="Ellipse 7"/>
          <p:cNvSpPr/>
          <p:nvPr/>
        </p:nvSpPr>
        <p:spPr>
          <a:xfrm>
            <a:off x="1691680" y="251617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Ellipse 8"/>
          <p:cNvSpPr/>
          <p:nvPr/>
        </p:nvSpPr>
        <p:spPr>
          <a:xfrm>
            <a:off x="2872331" y="3227227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Ellipse 9"/>
          <p:cNvSpPr/>
          <p:nvPr/>
        </p:nvSpPr>
        <p:spPr>
          <a:xfrm>
            <a:off x="2374836" y="2882911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Ellipse 10"/>
          <p:cNvSpPr/>
          <p:nvPr/>
        </p:nvSpPr>
        <p:spPr>
          <a:xfrm>
            <a:off x="1187624" y="220486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Ellipse 12"/>
          <p:cNvSpPr/>
          <p:nvPr/>
        </p:nvSpPr>
        <p:spPr>
          <a:xfrm>
            <a:off x="4211960" y="392759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Ellipse 13"/>
          <p:cNvSpPr/>
          <p:nvPr/>
        </p:nvSpPr>
        <p:spPr>
          <a:xfrm>
            <a:off x="4805771" y="3957100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Ellipse 14"/>
          <p:cNvSpPr/>
          <p:nvPr/>
        </p:nvSpPr>
        <p:spPr>
          <a:xfrm>
            <a:off x="4004121" y="349182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Ellipse 15"/>
          <p:cNvSpPr/>
          <p:nvPr/>
        </p:nvSpPr>
        <p:spPr>
          <a:xfrm>
            <a:off x="6084168" y="4731598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Ellipse 16"/>
          <p:cNvSpPr/>
          <p:nvPr/>
        </p:nvSpPr>
        <p:spPr>
          <a:xfrm>
            <a:off x="6588224" y="501317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Ellipse 20"/>
          <p:cNvSpPr/>
          <p:nvPr/>
        </p:nvSpPr>
        <p:spPr>
          <a:xfrm>
            <a:off x="4949787" y="436510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Ellipse 21"/>
          <p:cNvSpPr/>
          <p:nvPr/>
        </p:nvSpPr>
        <p:spPr>
          <a:xfrm>
            <a:off x="2236346" y="5216957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2439852" y="5024458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Place de stationnement commerce</a:t>
            </a:r>
          </a:p>
          <a:p>
            <a:r>
              <a:rPr lang="fr-FR" sz="1200" dirty="0"/>
              <a:t>(livraison + arrêt minute)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248927" y="19259"/>
            <a:ext cx="1895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dirty="0">
                <a:solidFill>
                  <a:schemeClr val="bg1"/>
                </a:solidFill>
                <a:latin typeface="Arial Narrow" panose="020B0606020202030204" pitchFamily="34" charset="0"/>
              </a:rPr>
              <a:t>Bd de la République</a:t>
            </a:r>
            <a:endParaRPr lang="fr-FR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56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3131840" cy="7776864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600" b="1" dirty="0"/>
              <a:t>Etudes de programmation en 2019 sur périmètre de Tavan </a:t>
            </a:r>
            <a:r>
              <a:rPr lang="fr-FR" sz="1600" b="1" dirty="0" smtClean="0"/>
              <a:t> :</a:t>
            </a:r>
            <a:endParaRPr lang="fr-FR" sz="160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600" dirty="0"/>
              <a:t>Un potentiel végétal et patrimonial à mettre en </a:t>
            </a:r>
            <a:r>
              <a:rPr lang="fr-FR" sz="1600" dirty="0" smtClean="0"/>
              <a:t>valeur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fr-FR" sz="160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600" dirty="0"/>
              <a:t>Des propositions d’intervention sur le patrimoine de la </a:t>
            </a:r>
            <a:r>
              <a:rPr lang="fr-FR" sz="1600" dirty="0" smtClean="0"/>
              <a:t>Ville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fr-FR" sz="160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600" dirty="0"/>
              <a:t>Des aménagement d’espaces et d’équipements publics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fr-FR" sz="16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600" b="1" dirty="0"/>
              <a:t>Etudes 2021 : périmètre d’études </a:t>
            </a:r>
            <a:r>
              <a:rPr lang="fr-FR" sz="1600" b="1" dirty="0" smtClean="0"/>
              <a:t>élargi :</a:t>
            </a:r>
            <a:endParaRPr lang="fr-FR" sz="160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600" dirty="0" smtClean="0"/>
              <a:t>propositions </a:t>
            </a:r>
            <a:r>
              <a:rPr lang="fr-FR" sz="1600" dirty="0"/>
              <a:t>pour la future opération d’aménagement du quartier du </a:t>
            </a:r>
            <a:r>
              <a:rPr lang="fr-FR" sz="1600" dirty="0" smtClean="0"/>
              <a:t>Faubourg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600" dirty="0" smtClean="0"/>
              <a:t>Articulation </a:t>
            </a:r>
            <a:r>
              <a:rPr lang="fr-FR" sz="1600" dirty="0"/>
              <a:t>avec l’Ecole d’art et le pavillon </a:t>
            </a:r>
            <a:r>
              <a:rPr lang="fr-FR" sz="1600" dirty="0" smtClean="0"/>
              <a:t>Vendôme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600" dirty="0" smtClean="0"/>
              <a:t>répondre </a:t>
            </a:r>
            <a:r>
              <a:rPr lang="fr-FR" sz="1600" dirty="0"/>
              <a:t>à la problématique des déplacements dans le quartier Tavan, et sur les axes Boulevard de la République et Cours Sextius.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46389-FA0F-4B58-8A6C-8D64B09F8DD6}" type="slidenum">
              <a:rPr lang="fr-FR" smtClean="0"/>
              <a:t>3</a:t>
            </a:fld>
            <a:endParaRPr lang="fr-FR" dirty="0"/>
          </a:p>
        </p:txBody>
      </p:sp>
      <p:pic>
        <p:nvPicPr>
          <p:cNvPr id="6" name="Espace réservé du contenu 5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9872" y="706026"/>
            <a:ext cx="5436046" cy="4174076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7492885" y="235340"/>
            <a:ext cx="1440160" cy="444790"/>
          </a:xfrm>
        </p:spPr>
        <p:txBody>
          <a:bodyPr>
            <a:normAutofit/>
          </a:bodyPr>
          <a:lstStyle/>
          <a:p>
            <a:r>
              <a:rPr lang="fr-FR" sz="2400" dirty="0" smtClean="0">
                <a:solidFill>
                  <a:schemeClr val="tx1"/>
                </a:solidFill>
              </a:rPr>
              <a:t>Contexte</a:t>
            </a:r>
            <a:endParaRPr lang="fr-F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95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624" y="-171400"/>
            <a:ext cx="7543800" cy="622116"/>
          </a:xfrm>
        </p:spPr>
        <p:txBody>
          <a:bodyPr>
            <a:normAutofit/>
          </a:bodyPr>
          <a:lstStyle/>
          <a:p>
            <a:r>
              <a:rPr lang="fr-FR" sz="3200" b="1" dirty="0" smtClean="0"/>
              <a:t>CONCERTATION AVEC LA POPULATION</a:t>
            </a:r>
            <a:endParaRPr lang="fr-FR" sz="4400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613280"/>
            <a:ext cx="8784976" cy="5880598"/>
          </a:xfrm>
        </p:spPr>
        <p:txBody>
          <a:bodyPr>
            <a:normAutofit/>
          </a:bodyPr>
          <a:lstStyle/>
          <a:p>
            <a:pPr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800" b="1" dirty="0"/>
              <a:t>Un Espace dédié à la Concertation</a:t>
            </a:r>
            <a:r>
              <a:rPr lang="fr-FR" sz="1800" dirty="0"/>
              <a:t>  </a:t>
            </a:r>
            <a:r>
              <a:rPr lang="fr-FR" sz="1800" dirty="0" smtClean="0"/>
              <a:t>au 25 </a:t>
            </a:r>
            <a:r>
              <a:rPr lang="fr-FR" sz="1800" dirty="0"/>
              <a:t>rue Lisse des </a:t>
            </a:r>
            <a:r>
              <a:rPr lang="fr-FR" sz="1800" dirty="0" smtClean="0"/>
              <a:t>Cordeliers 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altLang="fr-FR" sz="1800" dirty="0" smtClean="0">
                <a:solidFill>
                  <a:schemeClr val="tx1"/>
                </a:solidFill>
              </a:rPr>
              <a:t>Accueil </a:t>
            </a:r>
            <a:r>
              <a:rPr lang="fr-FR" altLang="fr-FR" sz="1800" dirty="0">
                <a:solidFill>
                  <a:schemeClr val="tx1"/>
                </a:solidFill>
              </a:rPr>
              <a:t>public </a:t>
            </a:r>
            <a:r>
              <a:rPr lang="fr-FR" altLang="fr-FR" sz="1800" dirty="0" smtClean="0">
                <a:solidFill>
                  <a:schemeClr val="tx1"/>
                </a:solidFill>
              </a:rPr>
              <a:t>: 	Mercredi </a:t>
            </a:r>
            <a:r>
              <a:rPr lang="fr-FR" altLang="fr-FR" sz="1800" dirty="0">
                <a:solidFill>
                  <a:schemeClr val="tx1"/>
                </a:solidFill>
              </a:rPr>
              <a:t>: </a:t>
            </a:r>
            <a:r>
              <a:rPr lang="fr-FR" altLang="fr-FR" sz="1800" dirty="0" smtClean="0">
                <a:solidFill>
                  <a:schemeClr val="tx1"/>
                </a:solidFill>
              </a:rPr>
              <a:t>13h-17h     Jeudi </a:t>
            </a:r>
            <a:r>
              <a:rPr lang="fr-FR" altLang="fr-FR" sz="1800" dirty="0">
                <a:solidFill>
                  <a:schemeClr val="tx1"/>
                </a:solidFill>
              </a:rPr>
              <a:t>: </a:t>
            </a:r>
            <a:r>
              <a:rPr lang="fr-FR" altLang="fr-FR" sz="1800" dirty="0" smtClean="0">
                <a:solidFill>
                  <a:schemeClr val="tx1"/>
                </a:solidFill>
              </a:rPr>
              <a:t>15h-19h    Vendredi </a:t>
            </a:r>
            <a:r>
              <a:rPr lang="fr-FR" altLang="fr-FR" sz="1800" dirty="0">
                <a:solidFill>
                  <a:schemeClr val="tx1"/>
                </a:solidFill>
              </a:rPr>
              <a:t>: </a:t>
            </a:r>
            <a:r>
              <a:rPr lang="fr-FR" altLang="fr-FR" sz="1800" dirty="0" smtClean="0">
                <a:solidFill>
                  <a:schemeClr val="tx1"/>
                </a:solidFill>
              </a:rPr>
              <a:t>9h-13h</a:t>
            </a:r>
            <a:endParaRPr lang="fr-FR" sz="1800" b="1" dirty="0" smtClean="0"/>
          </a:p>
          <a:p>
            <a:pPr marL="0" indent="0" fontAlgn="base">
              <a:lnSpc>
                <a:spcPct val="100000"/>
              </a:lnSpc>
              <a:buNone/>
            </a:pPr>
            <a:endParaRPr lang="fr-FR" sz="1800" b="1" dirty="0" smtClean="0"/>
          </a:p>
          <a:p>
            <a:pPr marL="0" indent="0" fontAlgn="base">
              <a:lnSpc>
                <a:spcPct val="100000"/>
              </a:lnSpc>
              <a:buNone/>
            </a:pPr>
            <a:r>
              <a:rPr lang="fr-FR" sz="1800" b="1" dirty="0" smtClean="0"/>
              <a:t>Plusieurs </a:t>
            </a:r>
            <a:r>
              <a:rPr lang="fr-FR" sz="1800" b="1" dirty="0"/>
              <a:t>déambulations au cœur de l’opération</a:t>
            </a:r>
            <a:r>
              <a:rPr lang="fr-FR" sz="1800" dirty="0"/>
              <a:t> </a:t>
            </a:r>
            <a:r>
              <a:rPr lang="fr-FR" sz="1600" kern="600" dirty="0" smtClean="0">
                <a:solidFill>
                  <a:srgbClr val="00B050"/>
                </a:solidFill>
              </a:rPr>
              <a:t>13 </a:t>
            </a:r>
            <a:r>
              <a:rPr lang="fr-FR" sz="1600" kern="600" dirty="0">
                <a:solidFill>
                  <a:srgbClr val="00B050"/>
                </a:solidFill>
              </a:rPr>
              <a:t>avril – 25 </a:t>
            </a:r>
            <a:r>
              <a:rPr lang="fr-FR" sz="1600" kern="600" dirty="0" smtClean="0">
                <a:solidFill>
                  <a:srgbClr val="00B050"/>
                </a:solidFill>
              </a:rPr>
              <a:t>avril – 14 mai</a:t>
            </a:r>
            <a:endParaRPr lang="fr-FR" sz="1600" kern="600" dirty="0">
              <a:solidFill>
                <a:srgbClr val="00B050"/>
              </a:solidFill>
            </a:endParaRPr>
          </a:p>
          <a:p>
            <a:pPr marL="0" indent="0" fontAlgn="base">
              <a:lnSpc>
                <a:spcPct val="100000"/>
              </a:lnSpc>
              <a:buNone/>
            </a:pPr>
            <a:r>
              <a:rPr lang="fr-FR" sz="1800" b="1" dirty="0" smtClean="0"/>
              <a:t>un </a:t>
            </a:r>
            <a:r>
              <a:rPr lang="fr-FR" sz="1800" b="1" dirty="0"/>
              <a:t>site internet</a:t>
            </a:r>
            <a:r>
              <a:rPr lang="fr-FR" sz="1800" dirty="0"/>
              <a:t> dédié : https://www.aix-quartierfaubourg.fr/</a:t>
            </a:r>
          </a:p>
          <a:p>
            <a:pPr fontAlgn="base">
              <a:lnSpc>
                <a:spcPct val="100000"/>
              </a:lnSpc>
            </a:pPr>
            <a:r>
              <a:rPr lang="fr-FR" sz="1800" b="1" dirty="0"/>
              <a:t>O</a:t>
            </a:r>
            <a:r>
              <a:rPr lang="fr-FR" sz="1800" b="1" dirty="0" smtClean="0"/>
              <a:t>rganisation </a:t>
            </a:r>
            <a:r>
              <a:rPr lang="fr-FR" sz="1800" b="1" dirty="0"/>
              <a:t>d’ateliers thématiques</a:t>
            </a:r>
            <a:r>
              <a:rPr lang="fr-FR" sz="1800" dirty="0"/>
              <a:t> </a:t>
            </a:r>
            <a:r>
              <a:rPr lang="fr-FR" sz="1800" dirty="0" smtClean="0"/>
              <a:t>:</a:t>
            </a:r>
          </a:p>
          <a:p>
            <a:pPr marL="292608" lvl="1" indent="0" fontAlgn="base">
              <a:lnSpc>
                <a:spcPct val="100000"/>
              </a:lnSpc>
              <a:buNone/>
            </a:pPr>
            <a:r>
              <a:rPr lang="fr-FR" sz="1600" kern="600" dirty="0" smtClean="0">
                <a:solidFill>
                  <a:schemeClr val="tx1"/>
                </a:solidFill>
              </a:rPr>
              <a:t>Atelier Présentation </a:t>
            </a:r>
            <a:r>
              <a:rPr lang="fr-FR" sz="1600" kern="600" dirty="0">
                <a:solidFill>
                  <a:schemeClr val="tx1"/>
                </a:solidFill>
              </a:rPr>
              <a:t>générale de </a:t>
            </a:r>
            <a:r>
              <a:rPr lang="fr-FR" sz="1600" kern="600" dirty="0" smtClean="0">
                <a:solidFill>
                  <a:schemeClr val="tx1"/>
                </a:solidFill>
              </a:rPr>
              <a:t>l’opération </a:t>
            </a:r>
            <a:r>
              <a:rPr lang="fr-FR" sz="1600" kern="600" dirty="0" smtClean="0">
                <a:solidFill>
                  <a:srgbClr val="00B050"/>
                </a:solidFill>
              </a:rPr>
              <a:t>11 avril</a:t>
            </a:r>
          </a:p>
          <a:p>
            <a:pPr marL="292608" lvl="1" indent="0" fontAlgn="base">
              <a:lnSpc>
                <a:spcPct val="100000"/>
              </a:lnSpc>
              <a:buNone/>
            </a:pPr>
            <a:r>
              <a:rPr lang="fr-FR" sz="1600" kern="600" dirty="0" smtClean="0">
                <a:solidFill>
                  <a:schemeClr val="tx1"/>
                </a:solidFill>
              </a:rPr>
              <a:t>Atelier </a:t>
            </a:r>
            <a:r>
              <a:rPr lang="fr-FR" sz="1600" kern="600" dirty="0">
                <a:solidFill>
                  <a:schemeClr val="tx1"/>
                </a:solidFill>
              </a:rPr>
              <a:t>Nature en </a:t>
            </a:r>
            <a:r>
              <a:rPr lang="fr-FR" sz="1600" kern="600" dirty="0" smtClean="0">
                <a:solidFill>
                  <a:schemeClr val="tx1"/>
                </a:solidFill>
              </a:rPr>
              <a:t>Ville </a:t>
            </a:r>
            <a:r>
              <a:rPr lang="fr-FR" sz="1600" kern="600" dirty="0">
                <a:solidFill>
                  <a:srgbClr val="00B050"/>
                </a:solidFill>
              </a:rPr>
              <a:t>19 mai</a:t>
            </a:r>
          </a:p>
          <a:p>
            <a:pPr marL="292608" lvl="1" indent="0" fontAlgn="base">
              <a:lnSpc>
                <a:spcPct val="100000"/>
              </a:lnSpc>
              <a:buNone/>
            </a:pPr>
            <a:r>
              <a:rPr lang="fr-FR" sz="1600" kern="600" dirty="0">
                <a:solidFill>
                  <a:schemeClr val="tx1"/>
                </a:solidFill>
              </a:rPr>
              <a:t>Atelier Activités / </a:t>
            </a:r>
            <a:r>
              <a:rPr lang="fr-FR" sz="1600" kern="600" dirty="0" smtClean="0">
                <a:solidFill>
                  <a:schemeClr val="tx1"/>
                </a:solidFill>
              </a:rPr>
              <a:t>commerces </a:t>
            </a:r>
            <a:r>
              <a:rPr lang="fr-FR" sz="1600" kern="600" dirty="0" smtClean="0">
                <a:solidFill>
                  <a:srgbClr val="00B050"/>
                </a:solidFill>
              </a:rPr>
              <a:t>6 mai</a:t>
            </a:r>
          </a:p>
          <a:p>
            <a:pPr marL="292608" lvl="1" indent="0" fontAlgn="base">
              <a:lnSpc>
                <a:spcPct val="100000"/>
              </a:lnSpc>
              <a:buNone/>
            </a:pPr>
            <a:r>
              <a:rPr lang="fr-FR" sz="1600" kern="600" dirty="0" smtClean="0">
                <a:solidFill>
                  <a:schemeClr val="tx1"/>
                </a:solidFill>
              </a:rPr>
              <a:t>Atelier </a:t>
            </a:r>
            <a:r>
              <a:rPr lang="fr-FR" sz="1600" kern="600" dirty="0">
                <a:solidFill>
                  <a:schemeClr val="tx1"/>
                </a:solidFill>
              </a:rPr>
              <a:t>Culture / Arts /Patrimoine</a:t>
            </a:r>
            <a:r>
              <a:rPr lang="fr-FR" sz="1600" kern="600" dirty="0" smtClean="0">
                <a:solidFill>
                  <a:schemeClr val="tx1"/>
                </a:solidFill>
              </a:rPr>
              <a:t>* </a:t>
            </a:r>
            <a:r>
              <a:rPr lang="fr-FR" sz="1600" kern="600" dirty="0" smtClean="0">
                <a:solidFill>
                  <a:srgbClr val="00B050"/>
                </a:solidFill>
              </a:rPr>
              <a:t>13 mai</a:t>
            </a:r>
          </a:p>
          <a:p>
            <a:pPr marL="292608" lvl="1" indent="0" fontAlgn="base">
              <a:lnSpc>
                <a:spcPct val="100000"/>
              </a:lnSpc>
              <a:buNone/>
            </a:pPr>
            <a:r>
              <a:rPr lang="fr-FR" sz="1600" kern="600" dirty="0" smtClean="0">
                <a:solidFill>
                  <a:schemeClr val="tx1"/>
                </a:solidFill>
              </a:rPr>
              <a:t>Atelier Mobilités/Déplacements </a:t>
            </a:r>
            <a:endParaRPr lang="fr-FR" sz="1600" kern="600" dirty="0">
              <a:solidFill>
                <a:srgbClr val="00B050"/>
              </a:solidFill>
            </a:endParaRPr>
          </a:p>
          <a:p>
            <a:pPr marL="292608" lvl="1" indent="0" fontAlgn="base">
              <a:lnSpc>
                <a:spcPct val="100000"/>
              </a:lnSpc>
              <a:buNone/>
            </a:pPr>
            <a:r>
              <a:rPr lang="fr-FR" sz="1600" kern="600" dirty="0">
                <a:solidFill>
                  <a:schemeClr val="tx1"/>
                </a:solidFill>
              </a:rPr>
              <a:t>Atelier </a:t>
            </a:r>
            <a:r>
              <a:rPr lang="fr-FR" sz="1600" kern="600" dirty="0" smtClean="0">
                <a:solidFill>
                  <a:schemeClr val="tx1"/>
                </a:solidFill>
              </a:rPr>
              <a:t>Mobilités </a:t>
            </a:r>
            <a:r>
              <a:rPr lang="fr-FR" sz="1600" kern="600" dirty="0">
                <a:solidFill>
                  <a:schemeClr val="tx1"/>
                </a:solidFill>
              </a:rPr>
              <a:t>douces </a:t>
            </a:r>
            <a:r>
              <a:rPr lang="fr-FR" sz="1600" kern="600" dirty="0">
                <a:solidFill>
                  <a:srgbClr val="00B050"/>
                </a:solidFill>
              </a:rPr>
              <a:t>9 mai</a:t>
            </a:r>
          </a:p>
          <a:p>
            <a:pPr marL="292608" lvl="1" indent="0" fontAlgn="base">
              <a:lnSpc>
                <a:spcPct val="100000"/>
              </a:lnSpc>
              <a:buNone/>
            </a:pPr>
            <a:r>
              <a:rPr lang="fr-FR" sz="1600" i="1" kern="600" dirty="0" smtClean="0">
                <a:solidFill>
                  <a:schemeClr val="tx1"/>
                </a:solidFill>
              </a:rPr>
              <a:t>*</a:t>
            </a:r>
            <a:r>
              <a:rPr lang="fr-FR" sz="1600" i="1" kern="600" dirty="0">
                <a:solidFill>
                  <a:schemeClr val="tx1"/>
                </a:solidFill>
              </a:rPr>
              <a:t>Cet atelier est réservé </a:t>
            </a:r>
            <a:r>
              <a:rPr lang="fr-FR" sz="1600" i="1" kern="600" dirty="0" smtClean="0">
                <a:solidFill>
                  <a:schemeClr val="tx1"/>
                </a:solidFill>
              </a:rPr>
              <a:t>aux acteurs culturels</a:t>
            </a:r>
            <a:endParaRPr lang="fr-FR" sz="1600" i="1" kern="600" dirty="0">
              <a:solidFill>
                <a:schemeClr val="tx1"/>
              </a:solidFill>
            </a:endParaRPr>
          </a:p>
          <a:p>
            <a:pPr fontAlgn="base">
              <a:lnSpc>
                <a:spcPct val="100000"/>
              </a:lnSpc>
            </a:pPr>
            <a:r>
              <a:rPr lang="fr-FR" sz="1600" b="1" dirty="0"/>
              <a:t>Organisation de </a:t>
            </a:r>
            <a:r>
              <a:rPr lang="fr-FR" sz="1600" b="1" dirty="0" smtClean="0"/>
              <a:t>moments </a:t>
            </a:r>
            <a:r>
              <a:rPr lang="fr-FR" sz="1600" b="1" dirty="0"/>
              <a:t>d’explication et d’écoute</a:t>
            </a:r>
            <a:r>
              <a:rPr lang="fr-FR" sz="1600" dirty="0"/>
              <a:t> autour de panneaux de </a:t>
            </a:r>
            <a:r>
              <a:rPr lang="fr-FR" sz="1600" dirty="0" smtClean="0"/>
              <a:t>présentation, </a:t>
            </a:r>
            <a:r>
              <a:rPr lang="fr-FR" sz="1600" dirty="0"/>
              <a:t>des lieux symboliques (Pavillon Vendôme</a:t>
            </a:r>
            <a:r>
              <a:rPr lang="fr-FR" sz="1600" dirty="0" smtClean="0"/>
              <a:t>, Cours </a:t>
            </a:r>
            <a:r>
              <a:rPr lang="fr-FR" sz="1600" dirty="0"/>
              <a:t>Sextius, Ecole d’Art, Thermes)</a:t>
            </a:r>
          </a:p>
          <a:p>
            <a:pPr fontAlgn="base">
              <a:lnSpc>
                <a:spcPct val="100000"/>
              </a:lnSpc>
            </a:pPr>
            <a:endParaRPr lang="fr-FR" altLang="fr-FR" sz="100" dirty="0" smtClean="0">
              <a:solidFill>
                <a:schemeClr val="tx1"/>
              </a:solidFill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fr-FR" sz="1600" b="1" dirty="0"/>
              <a:t>U</a:t>
            </a:r>
            <a:r>
              <a:rPr lang="fr-FR" sz="1600" b="1" dirty="0" smtClean="0"/>
              <a:t>ne </a:t>
            </a:r>
            <a:r>
              <a:rPr lang="fr-FR" sz="1600" b="1" dirty="0"/>
              <a:t>réunion publique </a:t>
            </a:r>
            <a:r>
              <a:rPr lang="fr-FR" sz="1600" dirty="0"/>
              <a:t>présidée par le Maire d’Aix-en-Provence </a:t>
            </a:r>
            <a:r>
              <a:rPr lang="fr-FR" sz="1600" dirty="0" smtClean="0"/>
              <a:t>le </a:t>
            </a:r>
            <a:r>
              <a:rPr lang="fr-FR" sz="1600" dirty="0" smtClean="0">
                <a:solidFill>
                  <a:srgbClr val="00B050"/>
                </a:solidFill>
              </a:rPr>
              <a:t>25 mai 2022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fr-FR" altLang="fr-FR" sz="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46389-FA0F-4B58-8A6C-8D64B09F8DD6}" type="slidenum">
              <a:rPr lang="fr-FR" smtClean="0"/>
              <a:t>4</a:t>
            </a:fld>
            <a:endParaRPr lang="fr-FR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240228" y="3417054"/>
            <a:ext cx="18473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kumimoji="0" lang="fr-FR" altLang="fr-FR" sz="7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kumimoji="0" lang="fr-FR" altLang="fr-F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761730" y="2852936"/>
            <a:ext cx="24288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7617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7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fr-FR" altLang="fr-FR" sz="7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51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46389-FA0F-4B58-8A6C-8D64B09F8DD6}" type="slidenum">
              <a:rPr lang="fr-FR" smtClean="0"/>
              <a:t>5</a:t>
            </a:fld>
            <a:endParaRPr lang="fr-FR" dirty="0"/>
          </a:p>
        </p:txBody>
      </p:sp>
      <p:sp>
        <p:nvSpPr>
          <p:cNvPr id="6" name="Espace réservé du texte 3"/>
          <p:cNvSpPr>
            <a:spLocks noGrp="1"/>
          </p:cNvSpPr>
          <p:nvPr>
            <p:ph type="title"/>
          </p:nvPr>
        </p:nvSpPr>
        <p:spPr>
          <a:xfrm>
            <a:off x="107504" y="116632"/>
            <a:ext cx="2795836" cy="1728192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sz="1800" dirty="0"/>
              <a:t>UN GRAND ÎLOT, TRÈS CLOS </a:t>
            </a:r>
            <a:r>
              <a:rPr lang="fr-FR" sz="1800" dirty="0" smtClean="0"/>
              <a:t>avec</a:t>
            </a:r>
            <a:r>
              <a:rPr lang="fr-FR" sz="1800" dirty="0"/>
              <a:t> </a:t>
            </a:r>
            <a:r>
              <a:rPr lang="fr-FR" sz="1800" dirty="0" smtClean="0"/>
              <a:t>une identité forte</a:t>
            </a:r>
            <a:br>
              <a:rPr lang="fr-FR" sz="1800" dirty="0" smtClean="0"/>
            </a:br>
            <a:r>
              <a:rPr lang="fr-FR" sz="1800" dirty="0"/>
              <a:t/>
            </a:r>
            <a:br>
              <a:rPr lang="fr-FR" sz="1800" dirty="0"/>
            </a:br>
            <a:r>
              <a:rPr lang="fr-FR" sz="1800" dirty="0" smtClean="0"/>
              <a:t>Le </a:t>
            </a:r>
            <a:r>
              <a:rPr lang="fr-FR" sz="1800" dirty="0"/>
              <a:t>végétal et la patrimoine d’exception comme identités du quartier</a:t>
            </a:r>
            <a:br>
              <a:rPr lang="fr-FR" sz="1800" dirty="0"/>
            </a:br>
            <a:r>
              <a:rPr lang="fr-FR" sz="1800" dirty="0"/>
              <a:t/>
            </a:r>
            <a:br>
              <a:rPr lang="fr-FR" sz="1800" dirty="0"/>
            </a:br>
            <a:r>
              <a:rPr lang="fr-FR" sz="1800" dirty="0" smtClean="0"/>
              <a:t>un </a:t>
            </a:r>
            <a:r>
              <a:rPr lang="fr-FR" sz="1800" dirty="0"/>
              <a:t>patrimoine communal important à valoriser</a:t>
            </a:r>
            <a:br>
              <a:rPr lang="fr-FR" sz="1800" dirty="0"/>
            </a:b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>Diagnostic urbain :</a:t>
            </a:r>
            <a:br>
              <a:rPr lang="fr-FR" sz="1800" dirty="0" smtClean="0"/>
            </a:b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>-une </a:t>
            </a:r>
            <a:r>
              <a:rPr lang="fr-FR" sz="1800" dirty="0"/>
              <a:t>accessibilité limitée, </a:t>
            </a:r>
            <a:br>
              <a:rPr lang="fr-FR" sz="1800" dirty="0"/>
            </a:br>
            <a:r>
              <a:rPr lang="fr-FR" sz="1800" dirty="0"/>
              <a:t>un quartier utilisé comme voie de </a:t>
            </a:r>
            <a:r>
              <a:rPr lang="fr-FR" sz="1800" dirty="0" smtClean="0"/>
              <a:t>transit</a:t>
            </a:r>
            <a:r>
              <a:rPr lang="fr-FR" sz="1800" dirty="0"/>
              <a:t/>
            </a:r>
            <a:br>
              <a:rPr lang="fr-FR" sz="1800" dirty="0"/>
            </a:br>
            <a:r>
              <a:rPr lang="fr-FR" sz="1800" dirty="0" smtClean="0"/>
              <a:t>-des </a:t>
            </a:r>
            <a:r>
              <a:rPr lang="fr-FR" sz="1800" dirty="0"/>
              <a:t>tensions en termes de circulation automobile en périphérie du quartier</a:t>
            </a:r>
            <a:br>
              <a:rPr lang="fr-FR" sz="1800" dirty="0"/>
            </a:br>
            <a:r>
              <a:rPr lang="fr-FR" sz="1800" dirty="0"/>
              <a:t> </a:t>
            </a:r>
            <a:r>
              <a:rPr lang="fr-FR" sz="1100" dirty="0">
                <a:solidFill>
                  <a:schemeClr val="bg1"/>
                </a:solidFill>
                <a:latin typeface="Arial Narrow" panose="02020603050405020304" pitchFamily="2"/>
              </a:rPr>
              <a:t/>
            </a:r>
            <a:br>
              <a:rPr lang="fr-FR" sz="1100" dirty="0">
                <a:solidFill>
                  <a:schemeClr val="bg1"/>
                </a:solidFill>
                <a:latin typeface="Arial Narrow" panose="02020603050405020304" pitchFamily="2"/>
              </a:rPr>
            </a:br>
            <a:r>
              <a:rPr lang="fr-FR" sz="1100" dirty="0" smtClean="0">
                <a:solidFill>
                  <a:schemeClr val="bg1"/>
                </a:solidFill>
                <a:latin typeface="Arial Narrow" panose="02020603050405020304" pitchFamily="2"/>
              </a:rPr>
              <a:t/>
            </a:r>
            <a:br>
              <a:rPr lang="fr-FR" sz="1100" dirty="0" smtClean="0">
                <a:solidFill>
                  <a:schemeClr val="bg1"/>
                </a:solidFill>
                <a:latin typeface="Arial Narrow" panose="02020603050405020304" pitchFamily="2"/>
              </a:rPr>
            </a:br>
            <a:r>
              <a:rPr lang="fr-FR" sz="1100" dirty="0">
                <a:solidFill>
                  <a:schemeClr val="bg1"/>
                </a:solidFill>
                <a:latin typeface="Arial Narrow" panose="02020603050405020304" pitchFamily="2"/>
              </a:rPr>
              <a:t/>
            </a:r>
            <a:br>
              <a:rPr lang="fr-FR" sz="1100" dirty="0">
                <a:solidFill>
                  <a:schemeClr val="bg1"/>
                </a:solidFill>
                <a:latin typeface="Arial Narrow" panose="02020603050405020304" pitchFamily="2"/>
              </a:rPr>
            </a:br>
            <a:r>
              <a:rPr lang="fr-FR" sz="1100" dirty="0" smtClean="0">
                <a:solidFill>
                  <a:schemeClr val="bg1"/>
                </a:solidFill>
                <a:latin typeface="Arial Narrow" panose="02020603050405020304" pitchFamily="2"/>
              </a:rPr>
              <a:t/>
            </a:r>
            <a:br>
              <a:rPr lang="fr-FR" sz="1100" dirty="0" smtClean="0">
                <a:solidFill>
                  <a:schemeClr val="bg1"/>
                </a:solidFill>
                <a:latin typeface="Arial Narrow" panose="02020603050405020304" pitchFamily="2"/>
              </a:rPr>
            </a:br>
            <a:r>
              <a:rPr sz="7200" dirty="0">
                <a:solidFill>
                  <a:schemeClr val="bg1"/>
                </a:solidFill>
              </a:rPr>
              <a:t/>
            </a:r>
            <a:br>
              <a:rPr sz="7200" dirty="0">
                <a:solidFill>
                  <a:schemeClr val="bg1"/>
                </a:solidFill>
              </a:rPr>
            </a:br>
            <a:r>
              <a:rPr lang="fr-FR" sz="900" spc="-12" dirty="0" smtClean="0">
                <a:solidFill>
                  <a:schemeClr val="bg1"/>
                </a:solidFill>
                <a:latin typeface="Arial" panose="02020603050405020304" pitchFamily="2"/>
              </a:rPr>
              <a:t>. </a:t>
            </a:r>
            <a:endParaRPr lang="fr-FR" sz="900" spc="-12" dirty="0">
              <a:solidFill>
                <a:schemeClr val="bg1"/>
              </a:solidFill>
              <a:latin typeface="Arial" panose="02020603050405020304" pitchFamily="2"/>
            </a:endParaRPr>
          </a:p>
        </p:txBody>
      </p:sp>
      <p:pic>
        <p:nvPicPr>
          <p:cNvPr id="7" name="Image 6"/>
          <p:cNvPicPr/>
          <p:nvPr/>
        </p:nvPicPr>
        <p:blipFill rotWithShape="1">
          <a:blip r:embed="rId2"/>
          <a:srcRect t="6666" r="15714" b="11111"/>
          <a:stretch/>
        </p:blipFill>
        <p:spPr>
          <a:xfrm>
            <a:off x="4453461" y="103132"/>
            <a:ext cx="4536504" cy="295232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74907" y="3857523"/>
            <a:ext cx="2400267" cy="18002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06516" y="1106052"/>
            <a:ext cx="1578657" cy="118399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/>
          <a:srcRect t="5557"/>
          <a:stretch/>
        </p:blipFill>
        <p:spPr>
          <a:xfrm>
            <a:off x="3131840" y="3140968"/>
            <a:ext cx="3996188" cy="353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56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195661"/>
            <a:ext cx="8550340" cy="845956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Les enjeux d’aménagement du quartier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77750" y="1124744"/>
            <a:ext cx="7543801" cy="4023360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8000" b="1" i="1" dirty="0" smtClean="0"/>
              <a:t>Nature en ville, Culture, Art et Apaisemen</a:t>
            </a:r>
            <a:r>
              <a:rPr lang="fr-FR" sz="8000" b="1" i="1" dirty="0"/>
              <a:t>t</a:t>
            </a:r>
            <a:endParaRPr lang="fr-FR" sz="8000" b="1" i="1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r-FR" sz="64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6400" dirty="0" smtClean="0">
                <a:solidFill>
                  <a:srgbClr val="3366FF"/>
                </a:solidFill>
              </a:rPr>
              <a:t>AXE 1 </a:t>
            </a:r>
            <a:r>
              <a:rPr lang="fr-FR" sz="6400" dirty="0">
                <a:solidFill>
                  <a:srgbClr val="3366FF"/>
                </a:solidFill>
              </a:rPr>
              <a:t>Quartier Tavan : un quartier d’art et de culture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6400" dirty="0" smtClean="0"/>
              <a:t>Renforcer la mixité fonctionnelle et le développement d’un habitat diversifié pour attirer les familles</a:t>
            </a:r>
            <a:endParaRPr lang="fr-FR" sz="64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6400" dirty="0"/>
              <a:t>Mise en valeur du quartier grâce aux thématiques des arts, de la culture et de la nature.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6400" dirty="0" smtClean="0"/>
              <a:t>Optimiser les équipements publics existants, pour une meilleure gestion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sz="6400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6400" dirty="0">
                <a:solidFill>
                  <a:srgbClr val="3366FF"/>
                </a:solidFill>
              </a:rPr>
              <a:t>AXE </a:t>
            </a:r>
            <a:r>
              <a:rPr lang="fr-FR" sz="6400" dirty="0" smtClean="0">
                <a:solidFill>
                  <a:srgbClr val="3366FF"/>
                </a:solidFill>
              </a:rPr>
              <a:t>2 </a:t>
            </a:r>
            <a:r>
              <a:rPr lang="fr-FR" sz="6400" dirty="0">
                <a:solidFill>
                  <a:srgbClr val="3366FF"/>
                </a:solidFill>
              </a:rPr>
              <a:t>Nature en ville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6400" dirty="0" smtClean="0"/>
              <a:t>La réduction des îlots de chaleur urbains, avec notamment des aménagements urbains paysagers perméables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6400" dirty="0" smtClean="0"/>
              <a:t>Valoriser </a:t>
            </a:r>
            <a:r>
              <a:rPr lang="fr-FR" sz="6400" dirty="0"/>
              <a:t>les espaces et bâtiments patrimoniaux d’exception qui composent le </a:t>
            </a:r>
            <a:r>
              <a:rPr lang="fr-FR" sz="6400" dirty="0" smtClean="0"/>
              <a:t>quartier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sz="6400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6400" dirty="0">
                <a:solidFill>
                  <a:srgbClr val="3366FF"/>
                </a:solidFill>
              </a:rPr>
              <a:t>AXE </a:t>
            </a:r>
            <a:r>
              <a:rPr lang="fr-FR" sz="6400" dirty="0" smtClean="0">
                <a:solidFill>
                  <a:srgbClr val="3366FF"/>
                </a:solidFill>
              </a:rPr>
              <a:t>3 Apaiser le Faubourg</a:t>
            </a:r>
            <a:endParaRPr lang="fr-FR" sz="6400" dirty="0">
              <a:solidFill>
                <a:srgbClr val="3366FF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6400" dirty="0"/>
              <a:t>Améliorer l’articulation ente l’hyper centre historique et le quartier du Faubourg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6400" dirty="0" smtClean="0"/>
              <a:t>Apaiser </a:t>
            </a:r>
            <a:r>
              <a:rPr lang="fr-FR" sz="6400" dirty="0"/>
              <a:t>le quartier </a:t>
            </a:r>
            <a:r>
              <a:rPr lang="fr-FR" sz="6400" dirty="0" smtClean="0"/>
              <a:t>faubourg avec l’extension de la zone piétonne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6400" dirty="0" smtClean="0"/>
              <a:t>Requalification des espaces publics et réaménagement des axes structurants : </a:t>
            </a:r>
            <a:r>
              <a:rPr lang="fr-FR" sz="6400" dirty="0"/>
              <a:t>Cours Sextius et du Boulevard de la République</a:t>
            </a:r>
            <a:endParaRPr lang="fr-FR" sz="6400" dirty="0" smtClean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6400" dirty="0" smtClean="0"/>
              <a:t>Améliorer la circulation, la desserte du quartier un nouveau schéma de circulation</a:t>
            </a:r>
            <a:endParaRPr lang="fr-FR" sz="64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r-FR" sz="4000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46389-FA0F-4B58-8A6C-8D64B09F8DD6}" type="slidenum">
              <a:rPr lang="fr-FR" smtClean="0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434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99BD6EE-3BA7-5D41-8EF4-37760379DD38}" type="slidenum">
              <a:rPr lang="fr-FR" smtClean="0"/>
              <a:t>7</a:t>
            </a:fld>
            <a:endParaRPr lang="fr-FR"/>
          </a:p>
        </p:txBody>
      </p:sp>
      <p:sp>
        <p:nvSpPr>
          <p:cNvPr id="2" name="Espace réservé du contenu 1"/>
          <p:cNvSpPr>
            <a:spLocks noGrp="1"/>
          </p:cNvSpPr>
          <p:nvPr>
            <p:ph sz="quarter" idx="1"/>
          </p:nvPr>
        </p:nvSpPr>
        <p:spPr>
          <a:xfrm>
            <a:off x="24573" y="1955543"/>
            <a:ext cx="8680323" cy="33718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2325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fr-FR" sz="2325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fr-FR" sz="2325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fr-FR" sz="2325" u="sng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fr-FR" sz="2325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3" name="Flèche droite 2"/>
          <p:cNvSpPr/>
          <p:nvPr/>
        </p:nvSpPr>
        <p:spPr>
          <a:xfrm>
            <a:off x="2042764" y="2951885"/>
            <a:ext cx="6053150" cy="498670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5" name="ZoneTexte 4"/>
          <p:cNvSpPr txBox="1"/>
          <p:nvPr/>
        </p:nvSpPr>
        <p:spPr>
          <a:xfrm>
            <a:off x="539552" y="2307384"/>
            <a:ext cx="15032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350" dirty="0"/>
          </a:p>
          <a:p>
            <a:r>
              <a:rPr lang="fr-FR" sz="1350" dirty="0" smtClean="0"/>
              <a:t>Avril                   Juin</a:t>
            </a:r>
            <a:endParaRPr lang="fr-FR" sz="1350" dirty="0"/>
          </a:p>
        </p:txBody>
      </p:sp>
      <p:sp>
        <p:nvSpPr>
          <p:cNvPr id="7" name="ZoneTexte 6"/>
          <p:cNvSpPr txBox="1"/>
          <p:nvPr/>
        </p:nvSpPr>
        <p:spPr>
          <a:xfrm>
            <a:off x="3347864" y="2240936"/>
            <a:ext cx="4824536" cy="307777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fr-FR" sz="1350" dirty="0" smtClean="0"/>
              <a:t>2023              2024            2025            2026           2027                 </a:t>
            </a:r>
            <a:r>
              <a:rPr lang="fr-FR" sz="1400" b="1" dirty="0" smtClean="0"/>
              <a:t>2030</a:t>
            </a:r>
            <a:endParaRPr lang="fr-FR" sz="14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598126" y="3063584"/>
            <a:ext cx="1309578" cy="684803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Concertation réglementaire</a:t>
            </a:r>
          </a:p>
          <a:p>
            <a:endParaRPr lang="fr-FR" sz="1050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2064550" y="3488055"/>
            <a:ext cx="6107849" cy="30682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Opération d’aménagement confiée à la SPLA</a:t>
            </a:r>
            <a:endParaRPr lang="fr-FR" sz="1400" b="1" dirty="0"/>
          </a:p>
        </p:txBody>
      </p:sp>
      <p:sp>
        <p:nvSpPr>
          <p:cNvPr id="14" name="Titre 13"/>
          <p:cNvSpPr>
            <a:spLocks noGrp="1"/>
          </p:cNvSpPr>
          <p:nvPr>
            <p:ph type="title"/>
          </p:nvPr>
        </p:nvSpPr>
        <p:spPr>
          <a:xfrm>
            <a:off x="755576" y="255690"/>
            <a:ext cx="7543800" cy="1450757"/>
          </a:xfrm>
        </p:spPr>
        <p:txBody>
          <a:bodyPr/>
          <a:lstStyle/>
          <a:p>
            <a:r>
              <a:rPr lang="fr-FR" dirty="0" smtClean="0"/>
              <a:t>Calendrier prévisionnel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2018111" y="2506570"/>
            <a:ext cx="9569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dirty="0" smtClean="0"/>
              <a:t>Eté</a:t>
            </a:r>
            <a:endParaRPr lang="fr-FR" sz="1350" dirty="0"/>
          </a:p>
        </p:txBody>
      </p:sp>
      <p:sp>
        <p:nvSpPr>
          <p:cNvPr id="21" name="ZoneTexte 20"/>
          <p:cNvSpPr txBox="1"/>
          <p:nvPr/>
        </p:nvSpPr>
        <p:spPr>
          <a:xfrm>
            <a:off x="498250" y="2224649"/>
            <a:ext cx="2705598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 2022</a:t>
            </a:r>
            <a:endParaRPr lang="fr-FR" sz="1400" b="1" dirty="0"/>
          </a:p>
        </p:txBody>
      </p:sp>
      <p:sp>
        <p:nvSpPr>
          <p:cNvPr id="24" name="ZoneTexte 23"/>
          <p:cNvSpPr txBox="1"/>
          <p:nvPr/>
        </p:nvSpPr>
        <p:spPr>
          <a:xfrm>
            <a:off x="2195736" y="3044595"/>
            <a:ext cx="3716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Concertation tout au long du projet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409719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46389-FA0F-4B58-8A6C-8D64B09F8DD6}" type="slidenum">
              <a:rPr lang="fr-FR" smtClean="0"/>
              <a:t>8</a:t>
            </a:fld>
            <a:endParaRPr lang="fr-FR" dirty="0"/>
          </a:p>
        </p:txBody>
      </p:sp>
      <p:sp>
        <p:nvSpPr>
          <p:cNvPr id="3" name="Espace réservé du texte 4"/>
          <p:cNvSpPr txBox="1">
            <a:spLocks/>
          </p:cNvSpPr>
          <p:nvPr/>
        </p:nvSpPr>
        <p:spPr>
          <a:xfrm>
            <a:off x="865563" y="293053"/>
            <a:ext cx="7543800" cy="334084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4576" rIns="0" bIns="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000" spc="-6" dirty="0" smtClean="0">
                <a:solidFill>
                  <a:srgbClr val="000000"/>
                </a:solidFill>
                <a:latin typeface="Calibri" panose="02020603050405020304" pitchFamily="2"/>
              </a:rPr>
              <a:t>SCHEMA AMENAGEMENT FAUBOURG </a:t>
            </a:r>
            <a:endParaRPr lang="fr-FR" sz="2000" spc="-6" dirty="0">
              <a:solidFill>
                <a:srgbClr val="000000"/>
              </a:solidFill>
              <a:latin typeface="Calibri" panose="02020603050405020304" pitchFamily="2"/>
            </a:endParaRPr>
          </a:p>
        </p:txBody>
      </p:sp>
      <p:pic>
        <p:nvPicPr>
          <p:cNvPr id="4" name="Image 3"/>
          <p:cNvPicPr/>
          <p:nvPr/>
        </p:nvPicPr>
        <p:blipFill rotWithShape="1">
          <a:blip r:embed="rId2"/>
          <a:srcRect t="3563" b="6282"/>
          <a:stretch/>
        </p:blipFill>
        <p:spPr>
          <a:xfrm>
            <a:off x="-2112" y="809700"/>
            <a:ext cx="9146112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03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Apaiser le quartier  Faubourg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à"/>
            </a:pPr>
            <a:r>
              <a:rPr lang="fr-FR" dirty="0" smtClean="0"/>
              <a:t>Modification du plan de circulation du quartier</a:t>
            </a:r>
          </a:p>
          <a:p>
            <a:pPr marL="0" indent="0">
              <a:buNone/>
            </a:pPr>
            <a:endParaRPr lang="fr-FR" sz="1800" dirty="0"/>
          </a:p>
          <a:p>
            <a:pPr>
              <a:buFont typeface="Wingdings" panose="05000000000000000000" pitchFamily="2" charset="2"/>
              <a:buChar char="à"/>
            </a:pPr>
            <a:r>
              <a:rPr lang="fr-FR" dirty="0" smtClean="0">
                <a:sym typeface="Wingdings" panose="05000000000000000000" pitchFamily="2" charset="2"/>
              </a:rPr>
              <a:t>Proposition </a:t>
            </a:r>
            <a:r>
              <a:rPr lang="fr-FR" dirty="0">
                <a:sym typeface="Wingdings" panose="05000000000000000000" pitchFamily="2" charset="2"/>
              </a:rPr>
              <a:t>d’aménagement du </a:t>
            </a:r>
            <a:r>
              <a:rPr lang="fr-FR" dirty="0"/>
              <a:t>Cours </a:t>
            </a:r>
            <a:r>
              <a:rPr lang="fr-FR" dirty="0" smtClean="0"/>
              <a:t>Sextius</a:t>
            </a:r>
          </a:p>
          <a:p>
            <a:pPr marL="0" indent="0">
              <a:buNone/>
            </a:pPr>
            <a:endParaRPr lang="fr-FR" dirty="0" smtClean="0"/>
          </a:p>
          <a:p>
            <a:pPr>
              <a:buFont typeface="Wingdings" panose="05000000000000000000" pitchFamily="2" charset="2"/>
              <a:buChar char="à"/>
            </a:pPr>
            <a:r>
              <a:rPr lang="fr-FR" dirty="0" smtClean="0">
                <a:sym typeface="Wingdings" panose="05000000000000000000" pitchFamily="2" charset="2"/>
              </a:rPr>
              <a:t>Réaménager le boulevard de la République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smtClean="0">
                <a:sym typeface="Wingdings" panose="05000000000000000000" pitchFamily="2" charset="2"/>
              </a:rPr>
              <a:t>3 scénarios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46389-FA0F-4B58-8A6C-8D64B09F8DD6}" type="slidenum">
              <a:rPr lang="fr-FR" smtClean="0"/>
              <a:t>9</a:t>
            </a:fld>
            <a:endParaRPr lang="fr-FR" dirty="0"/>
          </a:p>
        </p:txBody>
      </p:sp>
      <p:pic>
        <p:nvPicPr>
          <p:cNvPr id="5" name="Espace réservé du contenu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842683"/>
            <a:ext cx="2389589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342174"/>
      </p:ext>
    </p:extLst>
  </p:cSld>
  <p:clrMapOvr>
    <a:masterClrMapping/>
  </p:clrMapOvr>
</p:sld>
</file>

<file path=ppt/theme/theme1.xml><?xml version="1.0" encoding="utf-8"?>
<a:theme xmlns:a="http://schemas.openxmlformats.org/drawingml/2006/main" name="Rétrospective">
  <a:themeElements>
    <a:clrScheme name="Bleu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Rétrospectiv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étrospectiv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37071</TotalTime>
  <Words>859</Words>
  <Application>Microsoft Office PowerPoint</Application>
  <PresentationFormat>Affichage à l'écran (4:3)</PresentationFormat>
  <Paragraphs>208</Paragraphs>
  <Slides>23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9" baseType="lpstr">
      <vt:lpstr>Arial</vt:lpstr>
      <vt:lpstr>Arial Narrow</vt:lpstr>
      <vt:lpstr>Calibri</vt:lpstr>
      <vt:lpstr>Calibri Light</vt:lpstr>
      <vt:lpstr>Wingdings</vt:lpstr>
      <vt:lpstr>Rétrospective</vt:lpstr>
      <vt:lpstr>Présentation PowerPoint</vt:lpstr>
      <vt:lpstr>Présentation PowerPoint</vt:lpstr>
      <vt:lpstr>Contexte</vt:lpstr>
      <vt:lpstr>CONCERTATION AVEC LA POPULATION</vt:lpstr>
      <vt:lpstr>UN GRAND ÎLOT, TRÈS CLOS avec une identité forte  Le végétal et la patrimoine d’exception comme identités du quartier  un patrimoine communal important à valoriser   Diagnostic urbain :  -une accessibilité limitée,  un quartier utilisé comme voie de transit -des tensions en termes de circulation automobile en périphérie du quartier       . </vt:lpstr>
      <vt:lpstr>Les enjeux d’aménagement du quartier</vt:lpstr>
      <vt:lpstr>Calendrier prévisionnel</vt:lpstr>
      <vt:lpstr>Présentation PowerPoint</vt:lpstr>
      <vt:lpstr>Apaiser le quartier  Faubourg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         Réaménager le cours Sextius</vt:lpstr>
      <vt:lpstr>Présentation PowerPoint</vt:lpstr>
      <vt:lpstr>Présentation PowerPoint</vt:lpstr>
      <vt:lpstr>Présentation PowerPoint</vt:lpstr>
      <vt:lpstr>Présentation PowerPoint</vt:lpstr>
      <vt:lpstr>Les différents principes d’aménagements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b.joguet</dc:creator>
  <cp:lastModifiedBy>Sophie SI. IMBERT</cp:lastModifiedBy>
  <cp:revision>1722</cp:revision>
  <cp:lastPrinted>2022-04-08T14:51:41Z</cp:lastPrinted>
  <dcterms:created xsi:type="dcterms:W3CDTF">2013-02-22T10:30:47Z</dcterms:created>
  <dcterms:modified xsi:type="dcterms:W3CDTF">2022-05-11T12:00:24Z</dcterms:modified>
</cp:coreProperties>
</file>